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1" r:id="rId6"/>
    <p:sldId id="260" r:id="rId7"/>
    <p:sldId id="262" r:id="rId8"/>
    <p:sldId id="263" r:id="rId9"/>
    <p:sldId id="264" r:id="rId10"/>
    <p:sldId id="265" r:id="rId11"/>
    <p:sldId id="266" r:id="rId12"/>
    <p:sldId id="267" r:id="rId13"/>
    <p:sldId id="268" r:id="rId14"/>
    <p:sldId id="269" r:id="rId15"/>
    <p:sldId id="273" r:id="rId16"/>
    <p:sldId id="270" r:id="rId17"/>
    <p:sldId id="272" r:id="rId18"/>
    <p:sldId id="274" r:id="rId19"/>
    <p:sldId id="271"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73" autoAdjust="0"/>
    <p:restoredTop sz="93419" autoAdjust="0"/>
  </p:normalViewPr>
  <p:slideViewPr>
    <p:cSldViewPr>
      <p:cViewPr>
        <p:scale>
          <a:sx n="66" d="100"/>
          <a:sy n="66" d="100"/>
        </p:scale>
        <p:origin x="-643" y="-240"/>
      </p:cViewPr>
      <p:guideLst>
        <p:guide orient="horz" pos="2160"/>
        <p:guide pos="2880"/>
      </p:guideLst>
    </p:cSldViewPr>
  </p:slideViewPr>
  <p:outlineViewPr>
    <p:cViewPr>
      <p:scale>
        <a:sx n="33" d="100"/>
        <a:sy n="33" d="100"/>
      </p:scale>
      <p:origin x="58" y="0"/>
    </p:cViewPr>
  </p:outlineViewPr>
  <p:notesTextViewPr>
    <p:cViewPr>
      <p:scale>
        <a:sx n="1" d="1"/>
        <a:sy n="1" d="1"/>
      </p:scale>
      <p:origin x="0" y="0"/>
    </p:cViewPr>
  </p:notesTextViewPr>
  <p:sorterViewPr>
    <p:cViewPr>
      <p:scale>
        <a:sx n="100" d="100"/>
        <a:sy n="100" d="100"/>
      </p:scale>
      <p:origin x="0" y="794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230C91-472A-4C82-8898-974CED30AEBD}" type="datetimeFigureOut">
              <a:rPr lang="en-US" smtClean="0"/>
              <a:t>11/10/2015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BD26BF-4B82-448A-BDEB-9BCA8E74CE99}" type="slidenum">
              <a:rPr lang="en-US" smtClean="0"/>
              <a:t>‹#›</a:t>
            </a:fld>
            <a:endParaRPr lang="en-US" dirty="0"/>
          </a:p>
        </p:txBody>
      </p:sp>
    </p:spTree>
    <p:extLst>
      <p:ext uri="{BB962C8B-B14F-4D97-AF65-F5344CB8AC3E}">
        <p14:creationId xmlns:p14="http://schemas.microsoft.com/office/powerpoint/2010/main" val="891272876"/>
      </p:ext>
    </p:extLst>
  </p:cSld>
  <p:clrMapOvr>
    <a:masterClrMapping/>
  </p:clrMapOvr>
  <p:transition spd="slow" advClick="0" advTm="10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30C91-472A-4C82-8898-974CED30AEBD}" type="datetimeFigureOut">
              <a:rPr lang="en-US" smtClean="0"/>
              <a:t>11/10/2015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BD26BF-4B82-448A-BDEB-9BCA8E74CE99}" type="slidenum">
              <a:rPr lang="en-US" smtClean="0"/>
              <a:t>‹#›</a:t>
            </a:fld>
            <a:endParaRPr lang="en-US" dirty="0"/>
          </a:p>
        </p:txBody>
      </p:sp>
    </p:spTree>
    <p:extLst>
      <p:ext uri="{BB962C8B-B14F-4D97-AF65-F5344CB8AC3E}">
        <p14:creationId xmlns:p14="http://schemas.microsoft.com/office/powerpoint/2010/main" val="1166678547"/>
      </p:ext>
    </p:extLst>
  </p:cSld>
  <p:clrMapOvr>
    <a:masterClrMapping/>
  </p:clrMapOvr>
  <p:transition spd="slow" advClick="0" advTm="10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30C91-472A-4C82-8898-974CED30AEBD}" type="datetimeFigureOut">
              <a:rPr lang="en-US" smtClean="0"/>
              <a:t>11/10/2015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BD26BF-4B82-448A-BDEB-9BCA8E74CE99}" type="slidenum">
              <a:rPr lang="en-US" smtClean="0"/>
              <a:t>‹#›</a:t>
            </a:fld>
            <a:endParaRPr lang="en-US" dirty="0"/>
          </a:p>
        </p:txBody>
      </p:sp>
    </p:spTree>
    <p:extLst>
      <p:ext uri="{BB962C8B-B14F-4D97-AF65-F5344CB8AC3E}">
        <p14:creationId xmlns:p14="http://schemas.microsoft.com/office/powerpoint/2010/main" val="2935714951"/>
      </p:ext>
    </p:extLst>
  </p:cSld>
  <p:clrMapOvr>
    <a:masterClrMapping/>
  </p:clrMapOvr>
  <p:transition spd="slow" advClick="0" advTm="1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30C91-472A-4C82-8898-974CED30AEBD}" type="datetimeFigureOut">
              <a:rPr lang="en-US" smtClean="0"/>
              <a:t>11/10/2015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BD26BF-4B82-448A-BDEB-9BCA8E74CE99}" type="slidenum">
              <a:rPr lang="en-US" smtClean="0"/>
              <a:t>‹#›</a:t>
            </a:fld>
            <a:endParaRPr lang="en-US" dirty="0"/>
          </a:p>
        </p:txBody>
      </p:sp>
    </p:spTree>
    <p:extLst>
      <p:ext uri="{BB962C8B-B14F-4D97-AF65-F5344CB8AC3E}">
        <p14:creationId xmlns:p14="http://schemas.microsoft.com/office/powerpoint/2010/main" val="1459266712"/>
      </p:ext>
    </p:extLst>
  </p:cSld>
  <p:clrMapOvr>
    <a:masterClrMapping/>
  </p:clrMapOvr>
  <p:transition spd="slow" advClick="0" advTm="10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230C91-472A-4C82-8898-974CED30AEBD}" type="datetimeFigureOut">
              <a:rPr lang="en-US" smtClean="0"/>
              <a:t>11/10/2015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BD26BF-4B82-448A-BDEB-9BCA8E74CE99}" type="slidenum">
              <a:rPr lang="en-US" smtClean="0"/>
              <a:t>‹#›</a:t>
            </a:fld>
            <a:endParaRPr lang="en-US" dirty="0"/>
          </a:p>
        </p:txBody>
      </p:sp>
    </p:spTree>
    <p:extLst>
      <p:ext uri="{BB962C8B-B14F-4D97-AF65-F5344CB8AC3E}">
        <p14:creationId xmlns:p14="http://schemas.microsoft.com/office/powerpoint/2010/main" val="291232154"/>
      </p:ext>
    </p:extLst>
  </p:cSld>
  <p:clrMapOvr>
    <a:masterClrMapping/>
  </p:clrMapOvr>
  <p:transition spd="slow" advClick="0" advTm="1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230C91-472A-4C82-8898-974CED30AEBD}" type="datetimeFigureOut">
              <a:rPr lang="en-US" smtClean="0"/>
              <a:t>11/10/2015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BD26BF-4B82-448A-BDEB-9BCA8E74CE99}" type="slidenum">
              <a:rPr lang="en-US" smtClean="0"/>
              <a:t>‹#›</a:t>
            </a:fld>
            <a:endParaRPr lang="en-US" dirty="0"/>
          </a:p>
        </p:txBody>
      </p:sp>
    </p:spTree>
    <p:extLst>
      <p:ext uri="{BB962C8B-B14F-4D97-AF65-F5344CB8AC3E}">
        <p14:creationId xmlns:p14="http://schemas.microsoft.com/office/powerpoint/2010/main" val="3117788805"/>
      </p:ext>
    </p:extLst>
  </p:cSld>
  <p:clrMapOvr>
    <a:masterClrMapping/>
  </p:clrMapOvr>
  <p:transition spd="slow" advClick="0" advTm="10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230C91-472A-4C82-8898-974CED30AEBD}" type="datetimeFigureOut">
              <a:rPr lang="en-US" smtClean="0"/>
              <a:t>11/10/2015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2BD26BF-4B82-448A-BDEB-9BCA8E74CE99}" type="slidenum">
              <a:rPr lang="en-US" smtClean="0"/>
              <a:t>‹#›</a:t>
            </a:fld>
            <a:endParaRPr lang="en-US" dirty="0"/>
          </a:p>
        </p:txBody>
      </p:sp>
    </p:spTree>
    <p:extLst>
      <p:ext uri="{BB962C8B-B14F-4D97-AF65-F5344CB8AC3E}">
        <p14:creationId xmlns:p14="http://schemas.microsoft.com/office/powerpoint/2010/main" val="1923439412"/>
      </p:ext>
    </p:extLst>
  </p:cSld>
  <p:clrMapOvr>
    <a:masterClrMapping/>
  </p:clrMapOvr>
  <p:transition spd="slow" advClick="0" advTm="10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230C91-472A-4C82-8898-974CED30AEBD}" type="datetimeFigureOut">
              <a:rPr lang="en-US" smtClean="0"/>
              <a:t>11/10/2015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2BD26BF-4B82-448A-BDEB-9BCA8E74CE99}" type="slidenum">
              <a:rPr lang="en-US" smtClean="0"/>
              <a:t>‹#›</a:t>
            </a:fld>
            <a:endParaRPr lang="en-US" dirty="0"/>
          </a:p>
        </p:txBody>
      </p:sp>
    </p:spTree>
    <p:extLst>
      <p:ext uri="{BB962C8B-B14F-4D97-AF65-F5344CB8AC3E}">
        <p14:creationId xmlns:p14="http://schemas.microsoft.com/office/powerpoint/2010/main" val="959156946"/>
      </p:ext>
    </p:extLst>
  </p:cSld>
  <p:clrMapOvr>
    <a:masterClrMapping/>
  </p:clrMapOvr>
  <p:transition spd="slow" advClick="0" advTm="10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230C91-472A-4C82-8898-974CED30AEBD}" type="datetimeFigureOut">
              <a:rPr lang="en-US" smtClean="0"/>
              <a:t>11/10/2015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2BD26BF-4B82-448A-BDEB-9BCA8E74CE99}" type="slidenum">
              <a:rPr lang="en-US" smtClean="0"/>
              <a:t>‹#›</a:t>
            </a:fld>
            <a:endParaRPr lang="en-US" dirty="0"/>
          </a:p>
        </p:txBody>
      </p:sp>
    </p:spTree>
    <p:extLst>
      <p:ext uri="{BB962C8B-B14F-4D97-AF65-F5344CB8AC3E}">
        <p14:creationId xmlns:p14="http://schemas.microsoft.com/office/powerpoint/2010/main" val="2419129318"/>
      </p:ext>
    </p:extLst>
  </p:cSld>
  <p:clrMapOvr>
    <a:masterClrMapping/>
  </p:clrMapOvr>
  <p:transition spd="slow" advClick="0" advTm="10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230C91-472A-4C82-8898-974CED30AEBD}" type="datetimeFigureOut">
              <a:rPr lang="en-US" smtClean="0"/>
              <a:t>11/10/2015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BD26BF-4B82-448A-BDEB-9BCA8E74CE99}" type="slidenum">
              <a:rPr lang="en-US" smtClean="0"/>
              <a:t>‹#›</a:t>
            </a:fld>
            <a:endParaRPr lang="en-US" dirty="0"/>
          </a:p>
        </p:txBody>
      </p:sp>
    </p:spTree>
    <p:extLst>
      <p:ext uri="{BB962C8B-B14F-4D97-AF65-F5344CB8AC3E}">
        <p14:creationId xmlns:p14="http://schemas.microsoft.com/office/powerpoint/2010/main" val="1123424296"/>
      </p:ext>
    </p:extLst>
  </p:cSld>
  <p:clrMapOvr>
    <a:masterClrMapping/>
  </p:clrMapOvr>
  <p:transition spd="slow" advClick="0" advTm="10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230C91-472A-4C82-8898-974CED30AEBD}" type="datetimeFigureOut">
              <a:rPr lang="en-US" smtClean="0"/>
              <a:t>11/10/2015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BD26BF-4B82-448A-BDEB-9BCA8E74CE99}" type="slidenum">
              <a:rPr lang="en-US" smtClean="0"/>
              <a:t>‹#›</a:t>
            </a:fld>
            <a:endParaRPr lang="en-US" dirty="0"/>
          </a:p>
        </p:txBody>
      </p:sp>
    </p:spTree>
    <p:extLst>
      <p:ext uri="{BB962C8B-B14F-4D97-AF65-F5344CB8AC3E}">
        <p14:creationId xmlns:p14="http://schemas.microsoft.com/office/powerpoint/2010/main" val="941155018"/>
      </p:ext>
    </p:extLst>
  </p:cSld>
  <p:clrMapOvr>
    <a:masterClrMapping/>
  </p:clrMapOvr>
  <p:transition spd="slow" advClick="0" advTm="1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230C91-472A-4C82-8898-974CED30AEBD}" type="datetimeFigureOut">
              <a:rPr lang="en-US" smtClean="0"/>
              <a:t>11/10/2015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BD26BF-4B82-448A-BDEB-9BCA8E74CE99}" type="slidenum">
              <a:rPr lang="en-US" smtClean="0"/>
              <a:t>‹#›</a:t>
            </a:fld>
            <a:endParaRPr lang="en-US" dirty="0"/>
          </a:p>
        </p:txBody>
      </p:sp>
    </p:spTree>
    <p:extLst>
      <p:ext uri="{BB962C8B-B14F-4D97-AF65-F5344CB8AC3E}">
        <p14:creationId xmlns:p14="http://schemas.microsoft.com/office/powerpoint/2010/main" val="294264565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1000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DUI and other Drug Treatment Dockets</a:t>
            </a:r>
            <a:br>
              <a:rPr lang="en-US" dirty="0" smtClean="0"/>
            </a:br>
            <a:r>
              <a:rPr lang="en-US" dirty="0" smtClean="0"/>
              <a:t>Facts and Figures</a:t>
            </a:r>
            <a:br>
              <a:rPr lang="en-US" dirty="0" smtClean="0"/>
            </a:b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600200"/>
            <a:ext cx="2707469" cy="31436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75466741"/>
      </p:ext>
    </p:extLst>
  </p:cSld>
  <p:clrMapOvr>
    <a:masterClrMapping/>
  </p:clrMapOvr>
  <p:transition spd="slow" advClick="0" advTm="12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DUI and DRUG COURT FACTS</a:t>
            </a:r>
          </a:p>
        </p:txBody>
      </p:sp>
      <p:sp>
        <p:nvSpPr>
          <p:cNvPr id="3" name="Content Placeholder 2"/>
          <p:cNvSpPr>
            <a:spLocks noGrp="1"/>
          </p:cNvSpPr>
          <p:nvPr>
            <p:ph idx="1"/>
          </p:nvPr>
        </p:nvSpPr>
        <p:spPr/>
        <p:txBody>
          <a:bodyPr>
            <a:normAutofit/>
          </a:bodyPr>
          <a:lstStyle/>
          <a:p>
            <a:r>
              <a:rPr lang="en-US" dirty="0"/>
              <a:t>True or false:  A treatment court judge who spends three or more minutes talking with each participant in treatment court has better programmatic </a:t>
            </a:r>
            <a:r>
              <a:rPr lang="en-US" dirty="0" smtClean="0"/>
              <a:t>outcomes</a:t>
            </a:r>
            <a:r>
              <a:rPr lang="en-US" dirty="0"/>
              <a:t>?</a:t>
            </a:r>
            <a:endParaRPr lang="en-US" dirty="0" smtClean="0"/>
          </a:p>
          <a:p>
            <a:r>
              <a:rPr lang="en-US" dirty="0" smtClean="0"/>
              <a:t>True</a:t>
            </a:r>
            <a:r>
              <a:rPr lang="en-US" dirty="0"/>
              <a:t>:  </a:t>
            </a:r>
            <a:endParaRPr lang="en-US" dirty="0" smtClean="0"/>
          </a:p>
          <a:p>
            <a:r>
              <a:rPr lang="en-US" dirty="0" smtClean="0"/>
              <a:t>NDCI</a:t>
            </a:r>
            <a:r>
              <a:rPr lang="en-US" dirty="0"/>
              <a:t>, </a:t>
            </a:r>
            <a:r>
              <a:rPr lang="en-US" dirty="0" smtClean="0"/>
              <a:t>Drug </a:t>
            </a:r>
            <a:r>
              <a:rPr lang="en-US" dirty="0"/>
              <a:t>Court Judicial </a:t>
            </a:r>
            <a:r>
              <a:rPr lang="en-US" dirty="0" err="1"/>
              <a:t>Benchbook</a:t>
            </a:r>
            <a:r>
              <a:rPr lang="en-US" dirty="0"/>
              <a:t>, p. </a:t>
            </a:r>
            <a:r>
              <a:rPr lang="en-US" dirty="0" smtClean="0"/>
              <a:t>52</a:t>
            </a:r>
            <a:endParaRPr lang="en-US" dirty="0"/>
          </a:p>
        </p:txBody>
      </p:sp>
    </p:spTree>
    <p:extLst>
      <p:ext uri="{BB962C8B-B14F-4D97-AF65-F5344CB8AC3E}">
        <p14:creationId xmlns:p14="http://schemas.microsoft.com/office/powerpoint/2010/main" val="623149842"/>
      </p:ext>
    </p:extLst>
  </p:cSld>
  <p:clrMapOvr>
    <a:masterClrMapping/>
  </p:clrMapOvr>
  <p:transition spd="slow" advClick="0" advTm="1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DUI and DRUG COURT FACTS</a:t>
            </a:r>
          </a:p>
        </p:txBody>
      </p:sp>
      <p:sp>
        <p:nvSpPr>
          <p:cNvPr id="3" name="Content Placeholder 2"/>
          <p:cNvSpPr>
            <a:spLocks noGrp="1"/>
          </p:cNvSpPr>
          <p:nvPr>
            <p:ph idx="1"/>
          </p:nvPr>
        </p:nvSpPr>
        <p:spPr/>
        <p:txBody>
          <a:bodyPr>
            <a:normAutofit lnSpcReduction="10000"/>
          </a:bodyPr>
          <a:lstStyle/>
          <a:p>
            <a:r>
              <a:rPr lang="en-US" dirty="0" smtClean="0"/>
              <a:t>What is MAT?</a:t>
            </a:r>
          </a:p>
          <a:p>
            <a:r>
              <a:rPr lang="en-US" dirty="0" smtClean="0"/>
              <a:t>Medication Assisted Treatment. </a:t>
            </a:r>
          </a:p>
          <a:p>
            <a:r>
              <a:rPr lang="en-US" dirty="0"/>
              <a:t>Medication assisted treatment is the use of FDA-approved medications in combination with evidence-based behavioral therapies to provide a whole-patient approach to treating </a:t>
            </a:r>
            <a:r>
              <a:rPr lang="en-US" dirty="0" smtClean="0"/>
              <a:t>Substance Use Disorders</a:t>
            </a:r>
            <a:r>
              <a:rPr lang="en-US" dirty="0"/>
              <a:t>. There is strong evidence that use of MAT in managing SUDs provides substantial cost savings. </a:t>
            </a:r>
          </a:p>
        </p:txBody>
      </p:sp>
    </p:spTree>
    <p:extLst>
      <p:ext uri="{BB962C8B-B14F-4D97-AF65-F5344CB8AC3E}">
        <p14:creationId xmlns:p14="http://schemas.microsoft.com/office/powerpoint/2010/main" val="482150262"/>
      </p:ext>
    </p:extLst>
  </p:cSld>
  <p:clrMapOvr>
    <a:masterClrMapping/>
  </p:clrMapOvr>
  <p:transition spd="slow" advClick="0" advTm="10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DUI and DRUG COURT FACTS</a:t>
            </a:r>
          </a:p>
        </p:txBody>
      </p:sp>
      <p:sp>
        <p:nvSpPr>
          <p:cNvPr id="3" name="Content Placeholder 2"/>
          <p:cNvSpPr>
            <a:spLocks noGrp="1"/>
          </p:cNvSpPr>
          <p:nvPr>
            <p:ph idx="1"/>
          </p:nvPr>
        </p:nvSpPr>
        <p:spPr/>
        <p:txBody>
          <a:bodyPr>
            <a:normAutofit fontScale="92500" lnSpcReduction="20000"/>
          </a:bodyPr>
          <a:lstStyle/>
          <a:p>
            <a:r>
              <a:rPr lang="en-US" dirty="0" smtClean="0"/>
              <a:t>Should Law Enforcement Officers sit on a DUI or Drug Court Treatment Team?</a:t>
            </a:r>
          </a:p>
          <a:p>
            <a:r>
              <a:rPr lang="en-US" dirty="0"/>
              <a:t>Having law enforcement on the drug court team improves programmatic outcomes and is nearly twice as cost-effective.  </a:t>
            </a:r>
            <a:endParaRPr lang="en-US" dirty="0" smtClean="0"/>
          </a:p>
          <a:p>
            <a:r>
              <a:rPr lang="en-US" dirty="0" smtClean="0"/>
              <a:t>NDCI</a:t>
            </a:r>
            <a:r>
              <a:rPr lang="en-US" dirty="0"/>
              <a:t>, The Drug Court Judicial </a:t>
            </a:r>
            <a:r>
              <a:rPr lang="en-US" dirty="0" err="1"/>
              <a:t>Benchbook</a:t>
            </a:r>
            <a:r>
              <a:rPr lang="en-US" dirty="0"/>
              <a:t>, p. 99, citing Carey, Shannon M., Michael W. </a:t>
            </a:r>
            <a:r>
              <a:rPr lang="en-US" dirty="0" err="1"/>
              <a:t>Finigan</a:t>
            </a:r>
            <a:r>
              <a:rPr lang="en-US" dirty="0"/>
              <a:t>, and Kimberly </a:t>
            </a:r>
            <a:r>
              <a:rPr lang="en-US" dirty="0" err="1"/>
              <a:t>Pukstas</a:t>
            </a:r>
            <a:r>
              <a:rPr lang="en-US" dirty="0"/>
              <a:t>. 2008. </a:t>
            </a:r>
            <a:r>
              <a:rPr lang="en-US" i="1" dirty="0"/>
              <a:t>Exploring the key components of drug courts: A comparative study of 18 adult drug courts on practices, outcomes and costs. </a:t>
            </a:r>
            <a:r>
              <a:rPr lang="en-US" dirty="0"/>
              <a:t>Portland, OR: NPC Research.</a:t>
            </a:r>
          </a:p>
        </p:txBody>
      </p:sp>
    </p:spTree>
    <p:extLst>
      <p:ext uri="{BB962C8B-B14F-4D97-AF65-F5344CB8AC3E}">
        <p14:creationId xmlns:p14="http://schemas.microsoft.com/office/powerpoint/2010/main" val="1492252890"/>
      </p:ext>
    </p:extLst>
  </p:cSld>
  <p:clrMapOvr>
    <a:masterClrMapping/>
  </p:clrMapOvr>
  <p:transition spd="slow" advClick="0" advTm="10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DUI and DRUG COURT FACTS</a:t>
            </a:r>
          </a:p>
        </p:txBody>
      </p:sp>
      <p:sp>
        <p:nvSpPr>
          <p:cNvPr id="3" name="Content Placeholder 2"/>
          <p:cNvSpPr>
            <a:spLocks noGrp="1"/>
          </p:cNvSpPr>
          <p:nvPr>
            <p:ph idx="1"/>
          </p:nvPr>
        </p:nvSpPr>
        <p:spPr/>
        <p:txBody>
          <a:bodyPr/>
          <a:lstStyle/>
          <a:p>
            <a:r>
              <a:rPr lang="en-US" dirty="0" smtClean="0"/>
              <a:t>What is </a:t>
            </a:r>
            <a:r>
              <a:rPr lang="en-US" dirty="0" err="1" smtClean="0"/>
              <a:t>EtG</a:t>
            </a:r>
            <a:r>
              <a:rPr lang="en-US" dirty="0" smtClean="0"/>
              <a:t>?</a:t>
            </a:r>
          </a:p>
          <a:p>
            <a:endParaRPr lang="en-US" dirty="0"/>
          </a:p>
          <a:p>
            <a:r>
              <a:rPr lang="en-US" dirty="0" err="1"/>
              <a:t>EtG</a:t>
            </a:r>
            <a:r>
              <a:rPr lang="en-US" dirty="0"/>
              <a:t> is a biomarker used to detect the use of </a:t>
            </a:r>
            <a:r>
              <a:rPr lang="en-US" dirty="0" smtClean="0"/>
              <a:t>alcohol within </a:t>
            </a:r>
            <a:r>
              <a:rPr lang="en-US" dirty="0"/>
              <a:t>the previous 48 hours? </a:t>
            </a:r>
            <a:endParaRPr lang="en-US" dirty="0" smtClean="0"/>
          </a:p>
          <a:p>
            <a:r>
              <a:rPr lang="en-US" dirty="0" smtClean="0"/>
              <a:t>NDCI</a:t>
            </a:r>
            <a:r>
              <a:rPr lang="en-US" dirty="0"/>
              <a:t>, The Drug Court Judicial </a:t>
            </a:r>
            <a:r>
              <a:rPr lang="en-US" dirty="0" err="1"/>
              <a:t>Benchbook</a:t>
            </a:r>
            <a:r>
              <a:rPr lang="en-US" dirty="0"/>
              <a:t>, p. </a:t>
            </a:r>
            <a:r>
              <a:rPr lang="en-US" dirty="0" smtClean="0"/>
              <a:t>132</a:t>
            </a:r>
            <a:endParaRPr lang="en-US" dirty="0"/>
          </a:p>
        </p:txBody>
      </p:sp>
    </p:spTree>
    <p:extLst>
      <p:ext uri="{BB962C8B-B14F-4D97-AF65-F5344CB8AC3E}">
        <p14:creationId xmlns:p14="http://schemas.microsoft.com/office/powerpoint/2010/main" val="4147874490"/>
      </p:ext>
    </p:extLst>
  </p:cSld>
  <p:clrMapOvr>
    <a:masterClrMapping/>
  </p:clrMapOvr>
  <p:transition spd="slow" advClick="0" advTm="10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DUI and DRUG COURT FACTS</a:t>
            </a:r>
          </a:p>
        </p:txBody>
      </p:sp>
      <p:sp>
        <p:nvSpPr>
          <p:cNvPr id="3" name="Content Placeholder 2"/>
          <p:cNvSpPr>
            <a:spLocks noGrp="1"/>
          </p:cNvSpPr>
          <p:nvPr>
            <p:ph idx="1"/>
          </p:nvPr>
        </p:nvSpPr>
        <p:spPr/>
        <p:txBody>
          <a:bodyPr>
            <a:normAutofit fontScale="92500" lnSpcReduction="20000"/>
          </a:bodyPr>
          <a:lstStyle/>
          <a:p>
            <a:r>
              <a:rPr lang="en-US" dirty="0"/>
              <a:t>True or false:  High risk antisocial drug addicts tend to do poorly in positive reinforcement </a:t>
            </a:r>
            <a:r>
              <a:rPr lang="en-US" dirty="0" smtClean="0"/>
              <a:t>programs</a:t>
            </a:r>
            <a:r>
              <a:rPr lang="en-US" dirty="0"/>
              <a:t>?</a:t>
            </a:r>
            <a:endParaRPr lang="en-US" dirty="0" smtClean="0"/>
          </a:p>
          <a:p>
            <a:r>
              <a:rPr lang="en-US" dirty="0" smtClean="0"/>
              <a:t>False</a:t>
            </a:r>
            <a:r>
              <a:rPr lang="en-US" dirty="0"/>
              <a:t>:  The opposite is true.  These persons do exceptionally well in positive reinforcement programs as they are often starved for praise and support they did not receive in their younger years and now have a stronger response to incentives and rewards.  </a:t>
            </a:r>
            <a:endParaRPr lang="en-US" dirty="0" smtClean="0"/>
          </a:p>
          <a:p>
            <a:r>
              <a:rPr lang="en-US" dirty="0" smtClean="0"/>
              <a:t>NDCI</a:t>
            </a:r>
            <a:r>
              <a:rPr lang="en-US" dirty="0"/>
              <a:t>, The Drug Court Judicial </a:t>
            </a:r>
            <a:r>
              <a:rPr lang="en-US" dirty="0" err="1"/>
              <a:t>Benchbook</a:t>
            </a:r>
            <a:r>
              <a:rPr lang="en-US" dirty="0"/>
              <a:t>, p. 155, citing multiple </a:t>
            </a:r>
            <a:r>
              <a:rPr lang="en-US" dirty="0" smtClean="0"/>
              <a:t>studies.</a:t>
            </a:r>
            <a:endParaRPr lang="en-US" dirty="0"/>
          </a:p>
        </p:txBody>
      </p:sp>
    </p:spTree>
    <p:extLst>
      <p:ext uri="{BB962C8B-B14F-4D97-AF65-F5344CB8AC3E}">
        <p14:creationId xmlns:p14="http://schemas.microsoft.com/office/powerpoint/2010/main" val="3919793754"/>
      </p:ext>
    </p:extLst>
  </p:cSld>
  <p:clrMapOvr>
    <a:masterClrMapping/>
  </p:clrMapOvr>
  <p:transition spd="slow" advClick="0" advTm="10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DUI and DRUG COURT FACTS</a:t>
            </a:r>
          </a:p>
        </p:txBody>
      </p:sp>
      <p:sp>
        <p:nvSpPr>
          <p:cNvPr id="3" name="Content Placeholder 2"/>
          <p:cNvSpPr>
            <a:spLocks noGrp="1"/>
          </p:cNvSpPr>
          <p:nvPr>
            <p:ph idx="1"/>
          </p:nvPr>
        </p:nvSpPr>
        <p:spPr/>
        <p:txBody>
          <a:bodyPr/>
          <a:lstStyle/>
          <a:p>
            <a:r>
              <a:rPr lang="en-US" dirty="0" smtClean="0"/>
              <a:t>How many drug courts are there in the US?</a:t>
            </a:r>
          </a:p>
          <a:p>
            <a:r>
              <a:rPr lang="en-US" dirty="0" smtClean="0"/>
              <a:t>As </a:t>
            </a:r>
            <a:r>
              <a:rPr lang="en-US" dirty="0"/>
              <a:t>of June 2014, there are 2,968 drug courts in the United States and its Territories.  </a:t>
            </a:r>
            <a:endParaRPr lang="en-US" dirty="0" smtClean="0"/>
          </a:p>
          <a:p>
            <a:r>
              <a:rPr lang="en-US" dirty="0" smtClean="0"/>
              <a:t>NDCRC.org</a:t>
            </a:r>
            <a:endParaRPr lang="en-US" dirty="0"/>
          </a:p>
        </p:txBody>
      </p:sp>
    </p:spTree>
    <p:extLst>
      <p:ext uri="{BB962C8B-B14F-4D97-AF65-F5344CB8AC3E}">
        <p14:creationId xmlns:p14="http://schemas.microsoft.com/office/powerpoint/2010/main" val="3118187093"/>
      </p:ext>
    </p:extLst>
  </p:cSld>
  <p:clrMapOvr>
    <a:masterClrMapping/>
  </p:clrMapOvr>
  <p:transition spd="slow" advClick="0" advTm="10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DUI and DRUG COURT FACTS</a:t>
            </a:r>
          </a:p>
        </p:txBody>
      </p:sp>
      <p:sp>
        <p:nvSpPr>
          <p:cNvPr id="3" name="Content Placeholder 2"/>
          <p:cNvSpPr>
            <a:spLocks noGrp="1"/>
          </p:cNvSpPr>
          <p:nvPr>
            <p:ph idx="1"/>
          </p:nvPr>
        </p:nvSpPr>
        <p:spPr/>
        <p:txBody>
          <a:bodyPr/>
          <a:lstStyle/>
          <a:p>
            <a:r>
              <a:rPr lang="en-US" dirty="0" smtClean="0"/>
              <a:t>What is the name of the national organization dedicated to the development of drug courts?</a:t>
            </a:r>
          </a:p>
          <a:p>
            <a:r>
              <a:rPr lang="en-US" dirty="0" smtClean="0"/>
              <a:t>The National Association of Drug Court Professionals (NADCP)</a:t>
            </a:r>
            <a:endParaRPr lang="en-US" dirty="0"/>
          </a:p>
        </p:txBody>
      </p:sp>
    </p:spTree>
    <p:extLst>
      <p:ext uri="{BB962C8B-B14F-4D97-AF65-F5344CB8AC3E}">
        <p14:creationId xmlns:p14="http://schemas.microsoft.com/office/powerpoint/2010/main" val="1330673847"/>
      </p:ext>
    </p:extLst>
  </p:cSld>
  <p:clrMapOvr>
    <a:masterClrMapping/>
  </p:clrMapOvr>
  <p:transition spd="slow" advClick="0" advTm="10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DUI and DRUG COURT FACTS</a:t>
            </a:r>
          </a:p>
        </p:txBody>
      </p:sp>
      <p:sp>
        <p:nvSpPr>
          <p:cNvPr id="3" name="Content Placeholder 2"/>
          <p:cNvSpPr>
            <a:spLocks noGrp="1"/>
          </p:cNvSpPr>
          <p:nvPr>
            <p:ph idx="1"/>
          </p:nvPr>
        </p:nvSpPr>
        <p:spPr/>
        <p:txBody>
          <a:bodyPr/>
          <a:lstStyle/>
          <a:p>
            <a:r>
              <a:rPr lang="en-US" dirty="0" smtClean="0"/>
              <a:t>What is the division within NADCP dedicated to the development of DUI Treatment Courts</a:t>
            </a:r>
          </a:p>
          <a:p>
            <a:r>
              <a:rPr lang="en-US" dirty="0" smtClean="0"/>
              <a:t>National Center for DWI Courts (NCDC)</a:t>
            </a:r>
            <a:endParaRPr lang="en-US" dirty="0"/>
          </a:p>
        </p:txBody>
      </p:sp>
    </p:spTree>
    <p:extLst>
      <p:ext uri="{BB962C8B-B14F-4D97-AF65-F5344CB8AC3E}">
        <p14:creationId xmlns:p14="http://schemas.microsoft.com/office/powerpoint/2010/main" val="1181379246"/>
      </p:ext>
    </p:extLst>
  </p:cSld>
  <p:clrMapOvr>
    <a:masterClrMapping/>
  </p:clrMapOvr>
  <p:transition spd="slow" advClick="0" advTm="10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DUI and DRUG COURT FACTS</a:t>
            </a:r>
          </a:p>
        </p:txBody>
      </p:sp>
      <p:sp>
        <p:nvSpPr>
          <p:cNvPr id="3" name="Content Placeholder 2"/>
          <p:cNvSpPr>
            <a:spLocks noGrp="1"/>
          </p:cNvSpPr>
          <p:nvPr>
            <p:ph idx="1"/>
          </p:nvPr>
        </p:nvSpPr>
        <p:spPr/>
        <p:txBody>
          <a:bodyPr/>
          <a:lstStyle/>
          <a:p>
            <a:r>
              <a:rPr lang="en-US" dirty="0" smtClean="0"/>
              <a:t>What is the name of the regional organization dedicated to promoting drug courts?</a:t>
            </a:r>
          </a:p>
          <a:p>
            <a:r>
              <a:rPr lang="en-US" dirty="0" smtClean="0"/>
              <a:t>New England Association of Drug Court Professionals (NEADCP)</a:t>
            </a:r>
          </a:p>
          <a:p>
            <a:r>
              <a:rPr lang="en-US" dirty="0" smtClean="0"/>
              <a:t>Vermont has four members on the Board of NEADCP</a:t>
            </a:r>
            <a:endParaRPr lang="en-US" dirty="0"/>
          </a:p>
        </p:txBody>
      </p:sp>
    </p:spTree>
    <p:extLst>
      <p:ext uri="{BB962C8B-B14F-4D97-AF65-F5344CB8AC3E}">
        <p14:creationId xmlns:p14="http://schemas.microsoft.com/office/powerpoint/2010/main" val="44135111"/>
      </p:ext>
    </p:extLst>
  </p:cSld>
  <p:clrMapOvr>
    <a:masterClrMapping/>
  </p:clrMapOvr>
  <p:transition spd="slow" advClick="0" advTm="10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DUI and DRUG COURT FACTS</a:t>
            </a:r>
          </a:p>
        </p:txBody>
      </p:sp>
      <p:sp>
        <p:nvSpPr>
          <p:cNvPr id="3" name="Content Placeholder 2"/>
          <p:cNvSpPr>
            <a:spLocks noGrp="1"/>
          </p:cNvSpPr>
          <p:nvPr>
            <p:ph idx="1"/>
          </p:nvPr>
        </p:nvSpPr>
        <p:spPr/>
        <p:txBody>
          <a:bodyPr>
            <a:normAutofit fontScale="85000" lnSpcReduction="20000"/>
          </a:bodyPr>
          <a:lstStyle/>
          <a:p>
            <a:r>
              <a:rPr lang="en-US" dirty="0" smtClean="0"/>
              <a:t>On average how many times has a person driven impaired before their first arrest?</a:t>
            </a:r>
          </a:p>
          <a:p>
            <a:r>
              <a:rPr lang="en-US" dirty="0" smtClean="0"/>
              <a:t>A. 1</a:t>
            </a:r>
          </a:p>
          <a:p>
            <a:r>
              <a:rPr lang="en-US" dirty="0" smtClean="0"/>
              <a:t>B. 20</a:t>
            </a:r>
          </a:p>
          <a:p>
            <a:r>
              <a:rPr lang="en-US" dirty="0" smtClean="0"/>
              <a:t>C. 50</a:t>
            </a:r>
          </a:p>
          <a:p>
            <a:r>
              <a:rPr lang="en-US" dirty="0" smtClean="0"/>
              <a:t>D. 80</a:t>
            </a:r>
          </a:p>
          <a:p>
            <a:endParaRPr lang="en-US" dirty="0"/>
          </a:p>
          <a:p>
            <a:r>
              <a:rPr lang="en-US" dirty="0" smtClean="0"/>
              <a:t>Answer</a:t>
            </a:r>
          </a:p>
          <a:p>
            <a:r>
              <a:rPr lang="en-US" dirty="0" smtClean="0"/>
              <a:t>According to the Centers for Disease Control a person has driven impaired 80 times before their first DUI arrest</a:t>
            </a:r>
            <a:endParaRPr lang="en-US" dirty="0"/>
          </a:p>
        </p:txBody>
      </p:sp>
    </p:spTree>
    <p:extLst>
      <p:ext uri="{BB962C8B-B14F-4D97-AF65-F5344CB8AC3E}">
        <p14:creationId xmlns:p14="http://schemas.microsoft.com/office/powerpoint/2010/main" val="3870943833"/>
      </p:ext>
    </p:extLst>
  </p:cSld>
  <p:clrMapOvr>
    <a:masterClrMapping/>
  </p:clrMapOvr>
  <p:transition spd="slow" advClick="0" advTm="1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dirty="0" smtClean="0"/>
              <a:t>DUI AND OTHER DRUG TREATMENT DOCKETS:</a:t>
            </a:r>
            <a:br>
              <a:rPr lang="en-US" sz="3600" dirty="0" smtClean="0"/>
            </a:br>
            <a:r>
              <a:rPr lang="en-US" sz="3600" dirty="0" smtClean="0"/>
              <a:t>BEST PRACTICES AND BEYOND</a:t>
            </a:r>
            <a:endParaRPr lang="en-US" sz="3600" dirty="0"/>
          </a:p>
        </p:txBody>
      </p:sp>
      <p:sp>
        <p:nvSpPr>
          <p:cNvPr id="5" name="Content Placeholder 4"/>
          <p:cNvSpPr>
            <a:spLocks noGrp="1"/>
          </p:cNvSpPr>
          <p:nvPr>
            <p:ph idx="1"/>
          </p:nvPr>
        </p:nvSpPr>
        <p:spPr>
          <a:xfrm>
            <a:off x="457200" y="1447800"/>
            <a:ext cx="8229600" cy="4678364"/>
          </a:xfrm>
        </p:spPr>
        <p:txBody>
          <a:bodyPr>
            <a:normAutofit fontScale="92500" lnSpcReduction="10000"/>
          </a:bodyPr>
          <a:lstStyle/>
          <a:p>
            <a:pPr marL="0" indent="0">
              <a:buNone/>
            </a:pPr>
            <a:endParaRPr lang="en-US" dirty="0" smtClean="0"/>
          </a:p>
          <a:p>
            <a:pPr marL="0" indent="0" algn="ctr">
              <a:buNone/>
            </a:pPr>
            <a:r>
              <a:rPr lang="en-US" dirty="0" smtClean="0"/>
              <a:t>Hosted by: </a:t>
            </a:r>
          </a:p>
          <a:p>
            <a:pPr marL="0" indent="0" algn="ctr">
              <a:buNone/>
            </a:pPr>
            <a:r>
              <a:rPr lang="en-US" dirty="0" smtClean="0"/>
              <a:t>Court </a:t>
            </a:r>
            <a:r>
              <a:rPr lang="en-US" dirty="0"/>
              <a:t>Administrator’s </a:t>
            </a:r>
            <a:r>
              <a:rPr lang="en-US" dirty="0" smtClean="0"/>
              <a:t>Office, </a:t>
            </a:r>
            <a:r>
              <a:rPr lang="en-US" dirty="0"/>
              <a:t>Vermont Law </a:t>
            </a:r>
            <a:r>
              <a:rPr lang="en-US" dirty="0" smtClean="0"/>
              <a:t>School and its </a:t>
            </a:r>
            <a:r>
              <a:rPr lang="en-US" dirty="0"/>
              <a:t>Criminal Law </a:t>
            </a:r>
            <a:r>
              <a:rPr lang="en-US" dirty="0" smtClean="0"/>
              <a:t>Society, </a:t>
            </a:r>
            <a:r>
              <a:rPr lang="en-US" dirty="0"/>
              <a:t>Department of State’s </a:t>
            </a:r>
            <a:r>
              <a:rPr lang="en-US" dirty="0" smtClean="0"/>
              <a:t>Attorneys, Defender </a:t>
            </a:r>
            <a:r>
              <a:rPr lang="en-US" dirty="0"/>
              <a:t>General’s </a:t>
            </a:r>
            <a:r>
              <a:rPr lang="en-US" dirty="0" smtClean="0"/>
              <a:t>Office, and the Governor’s Highway Safety Program.</a:t>
            </a:r>
            <a:endParaRPr lang="en-US" dirty="0"/>
          </a:p>
          <a:p>
            <a:pPr marL="0" indent="0" algn="ctr">
              <a:buNone/>
            </a:pPr>
            <a:r>
              <a:rPr lang="en-US" dirty="0" smtClean="0"/>
              <a:t>This </a:t>
            </a:r>
            <a:r>
              <a:rPr lang="en-US" dirty="0"/>
              <a:t>program is supported by the </a:t>
            </a:r>
            <a:r>
              <a:rPr lang="en-US" b="1" dirty="0"/>
              <a:t>Governor’s Highway Safety Program</a:t>
            </a:r>
            <a:r>
              <a:rPr lang="en-US" dirty="0"/>
              <a:t> through funding provided by the </a:t>
            </a:r>
            <a:r>
              <a:rPr lang="en-US" b="1" dirty="0"/>
              <a:t>National Highway Traffic Safety Administration</a:t>
            </a:r>
            <a:r>
              <a:rPr lang="en-US" dirty="0"/>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914400"/>
            <a:ext cx="918774" cy="1066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7649950"/>
      </p:ext>
    </p:extLst>
  </p:cSld>
  <p:clrMapOvr>
    <a:masterClrMapping/>
  </p:clrMapOvr>
  <p:transition spd="slow" advClick="0" advTm="10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DUI and DRUG COURT FACTS</a:t>
            </a:r>
          </a:p>
        </p:txBody>
      </p:sp>
      <p:sp>
        <p:nvSpPr>
          <p:cNvPr id="3" name="Content Placeholder 2"/>
          <p:cNvSpPr>
            <a:spLocks noGrp="1"/>
          </p:cNvSpPr>
          <p:nvPr>
            <p:ph idx="1"/>
          </p:nvPr>
        </p:nvSpPr>
        <p:spPr/>
        <p:txBody>
          <a:bodyPr/>
          <a:lstStyle/>
          <a:p>
            <a:r>
              <a:rPr lang="en-US" dirty="0" smtClean="0"/>
              <a:t>What is the overall economic impact of impaired driving in this country?</a:t>
            </a:r>
          </a:p>
          <a:p>
            <a:r>
              <a:rPr lang="en-US" dirty="0" smtClean="0"/>
              <a:t>According to NHTSA, the overall cost of impaired driving in this county is $199 Billion per year.</a:t>
            </a:r>
            <a:endParaRPr lang="en-US" dirty="0"/>
          </a:p>
        </p:txBody>
      </p:sp>
    </p:spTree>
    <p:extLst>
      <p:ext uri="{BB962C8B-B14F-4D97-AF65-F5344CB8AC3E}">
        <p14:creationId xmlns:p14="http://schemas.microsoft.com/office/powerpoint/2010/main" val="1712977878"/>
      </p:ext>
    </p:extLst>
  </p:cSld>
  <p:clrMapOvr>
    <a:masterClrMapping/>
  </p:clrMapOvr>
  <p:transition spd="slow" advClick="0" advTm="10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DUI and DRUG COURT FACTS</a:t>
            </a:r>
          </a:p>
        </p:txBody>
      </p:sp>
      <p:sp>
        <p:nvSpPr>
          <p:cNvPr id="3" name="Content Placeholder 2"/>
          <p:cNvSpPr>
            <a:spLocks noGrp="1"/>
          </p:cNvSpPr>
          <p:nvPr>
            <p:ph idx="1"/>
          </p:nvPr>
        </p:nvSpPr>
        <p:spPr/>
        <p:txBody>
          <a:bodyPr/>
          <a:lstStyle/>
          <a:p>
            <a:r>
              <a:rPr lang="en-US" dirty="0" smtClean="0"/>
              <a:t>Nationwide, 75% of Drug Court graduates remain arrest free at least two years after leaving the program</a:t>
            </a:r>
          </a:p>
          <a:p>
            <a:r>
              <a:rPr lang="en-US" dirty="0" smtClean="0"/>
              <a:t>NADCP</a:t>
            </a:r>
            <a:endParaRPr lang="en-US" dirty="0"/>
          </a:p>
        </p:txBody>
      </p:sp>
    </p:spTree>
    <p:extLst>
      <p:ext uri="{BB962C8B-B14F-4D97-AF65-F5344CB8AC3E}">
        <p14:creationId xmlns:p14="http://schemas.microsoft.com/office/powerpoint/2010/main" val="4032134527"/>
      </p:ext>
    </p:extLst>
  </p:cSld>
  <p:clrMapOvr>
    <a:masterClrMapping/>
  </p:clrMapOvr>
  <p:transition spd="slow" advClick="0" advTm="10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DUI and DRUG COURT FACTS</a:t>
            </a:r>
          </a:p>
        </p:txBody>
      </p:sp>
      <p:sp>
        <p:nvSpPr>
          <p:cNvPr id="3" name="Content Placeholder 2"/>
          <p:cNvSpPr>
            <a:spLocks noGrp="1"/>
          </p:cNvSpPr>
          <p:nvPr>
            <p:ph idx="1"/>
          </p:nvPr>
        </p:nvSpPr>
        <p:spPr/>
        <p:txBody>
          <a:bodyPr/>
          <a:lstStyle/>
          <a:p>
            <a:r>
              <a:rPr lang="en-US" dirty="0" smtClean="0"/>
              <a:t>Do Drug Courts save money?</a:t>
            </a:r>
          </a:p>
          <a:p>
            <a:r>
              <a:rPr lang="en-US" dirty="0"/>
              <a:t>Nationwide, for every $1.00 invested in Drug Court, taxpayers save as much as $3.36 in avoided criminal justice costs alone</a:t>
            </a:r>
            <a:r>
              <a:rPr lang="en-US" dirty="0" smtClean="0"/>
              <a:t>.</a:t>
            </a:r>
          </a:p>
          <a:p>
            <a:r>
              <a:rPr lang="en-US" dirty="0" smtClean="0"/>
              <a:t>NADCP</a:t>
            </a:r>
            <a:endParaRPr lang="en-US" dirty="0"/>
          </a:p>
        </p:txBody>
      </p:sp>
    </p:spTree>
    <p:extLst>
      <p:ext uri="{BB962C8B-B14F-4D97-AF65-F5344CB8AC3E}">
        <p14:creationId xmlns:p14="http://schemas.microsoft.com/office/powerpoint/2010/main" val="3697812213"/>
      </p:ext>
    </p:extLst>
  </p:cSld>
  <p:clrMapOvr>
    <a:masterClrMapping/>
  </p:clrMapOvr>
  <p:transition spd="slow" advClick="0" advTm="10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DUI and DRUG COURT FACTS</a:t>
            </a:r>
          </a:p>
        </p:txBody>
      </p:sp>
      <p:sp>
        <p:nvSpPr>
          <p:cNvPr id="3" name="Content Placeholder 2"/>
          <p:cNvSpPr>
            <a:spLocks noGrp="1"/>
          </p:cNvSpPr>
          <p:nvPr>
            <p:ph idx="1"/>
          </p:nvPr>
        </p:nvSpPr>
        <p:spPr/>
        <p:txBody>
          <a:bodyPr/>
          <a:lstStyle/>
          <a:p>
            <a:r>
              <a:rPr lang="en-US" dirty="0"/>
              <a:t>FACT: </a:t>
            </a:r>
            <a:r>
              <a:rPr lang="en-US" dirty="0" smtClean="0"/>
              <a:t>DUI and other Drug </a:t>
            </a:r>
            <a:r>
              <a:rPr lang="en-US" dirty="0"/>
              <a:t>Courts provide more comprehensive and closer supervision than other community-based supervision programs</a:t>
            </a:r>
            <a:r>
              <a:rPr lang="en-US" dirty="0" smtClean="0"/>
              <a:t>.</a:t>
            </a:r>
          </a:p>
          <a:p>
            <a:r>
              <a:rPr lang="en-US" dirty="0" smtClean="0"/>
              <a:t>NADCP</a:t>
            </a:r>
            <a:endParaRPr lang="en-US" dirty="0"/>
          </a:p>
        </p:txBody>
      </p:sp>
    </p:spTree>
    <p:extLst>
      <p:ext uri="{BB962C8B-B14F-4D97-AF65-F5344CB8AC3E}">
        <p14:creationId xmlns:p14="http://schemas.microsoft.com/office/powerpoint/2010/main" val="563518375"/>
      </p:ext>
    </p:extLst>
  </p:cSld>
  <p:clrMapOvr>
    <a:masterClrMapping/>
  </p:clrMapOvr>
  <p:transition spd="slow" advClick="0" advTm="10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DUI and DRUG COURT FACTS</a:t>
            </a:r>
          </a:p>
        </p:txBody>
      </p:sp>
      <p:sp>
        <p:nvSpPr>
          <p:cNvPr id="3" name="Content Placeholder 2"/>
          <p:cNvSpPr>
            <a:spLocks noGrp="1"/>
          </p:cNvSpPr>
          <p:nvPr>
            <p:ph idx="1"/>
          </p:nvPr>
        </p:nvSpPr>
        <p:spPr/>
        <p:txBody>
          <a:bodyPr/>
          <a:lstStyle/>
          <a:p>
            <a:r>
              <a:rPr lang="en-US" dirty="0" smtClean="0"/>
              <a:t>The Windsor County DUI Treatment Docket started in 2013. Th</a:t>
            </a:r>
            <a:r>
              <a:rPr lang="en-US" dirty="0" smtClean="0"/>
              <a:t>e program takes between 18 and 24 months to complete.</a:t>
            </a:r>
          </a:p>
          <a:p>
            <a:r>
              <a:rPr lang="en-US" dirty="0" smtClean="0"/>
              <a:t>Two people have now successfully graduated with more to graduate soon.</a:t>
            </a:r>
            <a:endParaRPr lang="en-US" dirty="0"/>
          </a:p>
        </p:txBody>
      </p:sp>
    </p:spTree>
    <p:extLst>
      <p:ext uri="{BB962C8B-B14F-4D97-AF65-F5344CB8AC3E}">
        <p14:creationId xmlns:p14="http://schemas.microsoft.com/office/powerpoint/2010/main" val="549169508"/>
      </p:ext>
    </p:extLst>
  </p:cSld>
  <p:clrMapOvr>
    <a:masterClrMapping/>
  </p:clrMapOvr>
  <p:transition spd="slow" advClick="0" advTm="10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DUI and DRUG COURT FACTS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44734280"/>
      </p:ext>
    </p:extLst>
  </p:cSld>
  <p:clrMapOvr>
    <a:masterClrMapping/>
  </p:clrMapOvr>
  <p:transition spd="slow" advClick="0" advTm="1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DUI AND DRUG COURT FACTS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How much are alcohol-impaired motor vehicle crashes estimated to cost annually?   </a:t>
            </a:r>
          </a:p>
          <a:p>
            <a:pPr marL="0" indent="0">
              <a:buNone/>
            </a:pPr>
            <a:r>
              <a:rPr lang="en-US" dirty="0"/>
              <a:t>A.     More than $42 million   </a:t>
            </a:r>
          </a:p>
          <a:p>
            <a:pPr marL="0" indent="0">
              <a:buNone/>
            </a:pPr>
            <a:r>
              <a:rPr lang="en-US" dirty="0"/>
              <a:t>B.     More than $22 billion</a:t>
            </a:r>
          </a:p>
          <a:p>
            <a:pPr marL="0" indent="0">
              <a:buNone/>
            </a:pPr>
            <a:r>
              <a:rPr lang="en-US" dirty="0"/>
              <a:t>C.      More than $37 billion   </a:t>
            </a:r>
          </a:p>
          <a:p>
            <a:pPr marL="0" indent="0">
              <a:buNone/>
            </a:pPr>
            <a:r>
              <a:rPr lang="en-US" dirty="0"/>
              <a:t>D.     More than $49 billion </a:t>
            </a:r>
            <a:endParaRPr lang="en-US" dirty="0" smtClean="0"/>
          </a:p>
          <a:p>
            <a:pPr marL="0" indent="0">
              <a:buNone/>
            </a:pPr>
            <a:endParaRPr lang="en-US" dirty="0" smtClean="0"/>
          </a:p>
          <a:p>
            <a:pPr marL="0" indent="0">
              <a:buNone/>
            </a:pPr>
            <a:r>
              <a:rPr lang="en-US" dirty="0" smtClean="0"/>
              <a:t>Answer</a:t>
            </a:r>
            <a:endParaRPr lang="en-US" dirty="0"/>
          </a:p>
          <a:p>
            <a:pPr marL="0" indent="0">
              <a:buNone/>
            </a:pPr>
            <a:r>
              <a:rPr lang="en-US" dirty="0" smtClean="0"/>
              <a:t>D</a:t>
            </a:r>
            <a:r>
              <a:rPr lang="en-US" dirty="0"/>
              <a:t>.  In 2010, the most recent year for which cost data is available, the estimated economic cost of alcohol-impaired-driving crashes was $49.8 billion.  </a:t>
            </a:r>
            <a:endParaRPr lang="en-US" dirty="0" smtClean="0"/>
          </a:p>
          <a:p>
            <a:pPr marL="0" indent="0">
              <a:buNone/>
            </a:pPr>
            <a:r>
              <a:rPr lang="en-US" dirty="0" smtClean="0"/>
              <a:t>NHTSA</a:t>
            </a:r>
            <a:r>
              <a:rPr lang="en-US" dirty="0"/>
              <a:t>, Traffic Safety Facts </a:t>
            </a:r>
            <a:r>
              <a:rPr lang="en-US" dirty="0" smtClean="0"/>
              <a:t>2013</a:t>
            </a:r>
            <a:endParaRPr lang="en-US" dirty="0"/>
          </a:p>
          <a:p>
            <a:endParaRPr lang="en-US" dirty="0"/>
          </a:p>
        </p:txBody>
      </p:sp>
    </p:spTree>
    <p:extLst>
      <p:ext uri="{BB962C8B-B14F-4D97-AF65-F5344CB8AC3E}">
        <p14:creationId xmlns:p14="http://schemas.microsoft.com/office/powerpoint/2010/main" val="1261662320"/>
      </p:ext>
    </p:extLst>
  </p:cSld>
  <p:clrMapOvr>
    <a:masterClrMapping/>
  </p:clrMapOvr>
  <p:transition spd="slow" advClick="0" advTm="1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DUI and DRUG COURT FACTS</a:t>
            </a:r>
            <a:endParaRPr lang="en-US" dirty="0"/>
          </a:p>
        </p:txBody>
      </p:sp>
      <p:sp>
        <p:nvSpPr>
          <p:cNvPr id="3" name="Content Placeholder 2"/>
          <p:cNvSpPr>
            <a:spLocks noGrp="1"/>
          </p:cNvSpPr>
          <p:nvPr>
            <p:ph idx="1"/>
          </p:nvPr>
        </p:nvSpPr>
        <p:spPr/>
        <p:txBody>
          <a:bodyPr/>
          <a:lstStyle/>
          <a:p>
            <a:r>
              <a:rPr lang="en-US" dirty="0"/>
              <a:t>In 2013, “Sixty-eight percent of the drunk-driving fatalities involved at least one drunk driver in the crash with a BAC almost double the legal limit.” </a:t>
            </a:r>
            <a:endParaRPr lang="en-US" dirty="0" smtClean="0"/>
          </a:p>
          <a:p>
            <a:r>
              <a:rPr lang="en-US" dirty="0" smtClean="0"/>
              <a:t>NHTSA</a:t>
            </a:r>
            <a:r>
              <a:rPr lang="en-US" dirty="0"/>
              <a:t>, Traffic Marketing Safety, 2015 Holiday </a:t>
            </a:r>
            <a:r>
              <a:rPr lang="en-US" dirty="0" smtClean="0"/>
              <a:t>Factsheet</a:t>
            </a:r>
            <a:endParaRPr lang="en-US" dirty="0"/>
          </a:p>
        </p:txBody>
      </p:sp>
    </p:spTree>
    <p:extLst>
      <p:ext uri="{BB962C8B-B14F-4D97-AF65-F5344CB8AC3E}">
        <p14:creationId xmlns:p14="http://schemas.microsoft.com/office/powerpoint/2010/main" val="3791106305"/>
      </p:ext>
    </p:extLst>
  </p:cSld>
  <p:clrMapOvr>
    <a:masterClrMapping/>
  </p:clrMapOvr>
  <p:transition spd="slow" advClick="0" advTm="1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DUI and DRUG COURT FACTS</a:t>
            </a:r>
            <a:endParaRPr lang="en-US" dirty="0"/>
          </a:p>
        </p:txBody>
      </p:sp>
      <p:sp>
        <p:nvSpPr>
          <p:cNvPr id="3" name="Content Placeholder 2"/>
          <p:cNvSpPr>
            <a:spLocks noGrp="1"/>
          </p:cNvSpPr>
          <p:nvPr>
            <p:ph idx="1"/>
          </p:nvPr>
        </p:nvSpPr>
        <p:spPr/>
        <p:txBody>
          <a:bodyPr/>
          <a:lstStyle/>
          <a:p>
            <a:r>
              <a:rPr lang="en-US" dirty="0"/>
              <a:t>In 2013, an average of one alcohol-impaired-driving fatality occurred every 52 minutes.  </a:t>
            </a:r>
            <a:endParaRPr lang="en-US" dirty="0" smtClean="0"/>
          </a:p>
          <a:p>
            <a:r>
              <a:rPr lang="en-US" dirty="0" smtClean="0"/>
              <a:t>NHTSA</a:t>
            </a:r>
            <a:r>
              <a:rPr lang="en-US" dirty="0"/>
              <a:t>, Traffic Safety Facts </a:t>
            </a:r>
            <a:r>
              <a:rPr lang="en-US" dirty="0" smtClean="0"/>
              <a:t>2013 </a:t>
            </a:r>
            <a:endParaRPr lang="en-US" dirty="0"/>
          </a:p>
        </p:txBody>
      </p:sp>
    </p:spTree>
    <p:extLst>
      <p:ext uri="{BB962C8B-B14F-4D97-AF65-F5344CB8AC3E}">
        <p14:creationId xmlns:p14="http://schemas.microsoft.com/office/powerpoint/2010/main" val="4205639637"/>
      </p:ext>
    </p:extLst>
  </p:cSld>
  <p:clrMapOvr>
    <a:masterClrMapping/>
  </p:clrMapOvr>
  <p:transition spd="slow" advClick="0" advTm="1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DUI and DRUG COURT FACTS</a:t>
            </a:r>
            <a:endParaRPr lang="en-US" dirty="0"/>
          </a:p>
        </p:txBody>
      </p:sp>
      <p:sp>
        <p:nvSpPr>
          <p:cNvPr id="3" name="Content Placeholder 2"/>
          <p:cNvSpPr>
            <a:spLocks noGrp="1"/>
          </p:cNvSpPr>
          <p:nvPr>
            <p:ph idx="1"/>
          </p:nvPr>
        </p:nvSpPr>
        <p:spPr/>
        <p:txBody>
          <a:bodyPr/>
          <a:lstStyle/>
          <a:p>
            <a:r>
              <a:rPr lang="en-US" dirty="0"/>
              <a:t>Holidays are dangerous!  “In the single month of December 2013, a staggering 733 people lost their lives in crashes involving a drunk driver.” </a:t>
            </a:r>
            <a:endParaRPr lang="en-US" dirty="0" smtClean="0"/>
          </a:p>
          <a:p>
            <a:r>
              <a:rPr lang="en-US" dirty="0" smtClean="0"/>
              <a:t>NHTSA</a:t>
            </a:r>
            <a:r>
              <a:rPr lang="en-US" dirty="0"/>
              <a:t>, Traffic Marketing Safety, 2015 Holiday </a:t>
            </a:r>
            <a:r>
              <a:rPr lang="en-US" dirty="0" smtClean="0"/>
              <a:t>Factsheet</a:t>
            </a:r>
            <a:endParaRPr lang="en-US" dirty="0"/>
          </a:p>
        </p:txBody>
      </p:sp>
    </p:spTree>
    <p:extLst>
      <p:ext uri="{BB962C8B-B14F-4D97-AF65-F5344CB8AC3E}">
        <p14:creationId xmlns:p14="http://schemas.microsoft.com/office/powerpoint/2010/main" val="2178503920"/>
      </p:ext>
    </p:extLst>
  </p:cSld>
  <p:clrMapOvr>
    <a:masterClrMapping/>
  </p:clrMapOvr>
  <p:transition spd="slow" advClick="0" advTm="1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DUI and DRUG COURT FACTS</a:t>
            </a:r>
            <a:endParaRPr lang="en-US" dirty="0"/>
          </a:p>
        </p:txBody>
      </p:sp>
      <p:sp>
        <p:nvSpPr>
          <p:cNvPr id="3" name="Content Placeholder 2"/>
          <p:cNvSpPr>
            <a:spLocks noGrp="1"/>
          </p:cNvSpPr>
          <p:nvPr>
            <p:ph idx="1"/>
          </p:nvPr>
        </p:nvSpPr>
        <p:spPr/>
        <p:txBody>
          <a:bodyPr/>
          <a:lstStyle/>
          <a:p>
            <a:r>
              <a:rPr lang="en-US" dirty="0"/>
              <a:t>In 2013, 27% of the </a:t>
            </a:r>
            <a:r>
              <a:rPr lang="en-US" dirty="0" smtClean="0"/>
              <a:t>impaired-driver motor </a:t>
            </a:r>
            <a:r>
              <a:rPr lang="en-US" dirty="0"/>
              <a:t>vehicle fatalities in Vermont involved a driver with a BAC of .08 or greater.  20% involved drivers with a BAC of .15+. </a:t>
            </a:r>
            <a:endParaRPr lang="en-US" dirty="0" smtClean="0"/>
          </a:p>
          <a:p>
            <a:r>
              <a:rPr lang="en-US" dirty="0" smtClean="0"/>
              <a:t>NHTSA</a:t>
            </a:r>
            <a:r>
              <a:rPr lang="en-US" dirty="0"/>
              <a:t>, Traffic Safety Facts </a:t>
            </a:r>
            <a:r>
              <a:rPr lang="en-US" dirty="0" smtClean="0"/>
              <a:t>2013</a:t>
            </a:r>
            <a:r>
              <a:rPr lang="en-US" dirty="0"/>
              <a:t>  </a:t>
            </a:r>
          </a:p>
        </p:txBody>
      </p:sp>
    </p:spTree>
    <p:extLst>
      <p:ext uri="{BB962C8B-B14F-4D97-AF65-F5344CB8AC3E}">
        <p14:creationId xmlns:p14="http://schemas.microsoft.com/office/powerpoint/2010/main" val="3555837350"/>
      </p:ext>
    </p:extLst>
  </p:cSld>
  <p:clrMapOvr>
    <a:masterClrMapping/>
  </p:clrMapOvr>
  <p:transition spd="slow" advClick="0" advTm="1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DUI and DRUG COURT FACTS</a:t>
            </a:r>
            <a:endParaRPr lang="en-US" dirty="0"/>
          </a:p>
        </p:txBody>
      </p:sp>
      <p:sp>
        <p:nvSpPr>
          <p:cNvPr id="3" name="Content Placeholder 2"/>
          <p:cNvSpPr>
            <a:spLocks noGrp="1"/>
          </p:cNvSpPr>
          <p:nvPr>
            <p:ph idx="1"/>
          </p:nvPr>
        </p:nvSpPr>
        <p:spPr/>
        <p:txBody>
          <a:bodyPr>
            <a:normAutofit fontScale="85000" lnSpcReduction="20000"/>
          </a:bodyPr>
          <a:lstStyle/>
          <a:p>
            <a:r>
              <a:rPr lang="en-US" dirty="0"/>
              <a:t>Naltrexone is an antagonist blocker that can be used to treat:</a:t>
            </a:r>
          </a:p>
          <a:p>
            <a:r>
              <a:rPr lang="en-US" dirty="0"/>
              <a:t>A.     Opioid disorders</a:t>
            </a:r>
          </a:p>
          <a:p>
            <a:r>
              <a:rPr lang="en-US" dirty="0"/>
              <a:t>B.     </a:t>
            </a:r>
            <a:r>
              <a:rPr lang="en-US" dirty="0" smtClean="0"/>
              <a:t>Alcohol </a:t>
            </a:r>
            <a:r>
              <a:rPr lang="en-US" dirty="0"/>
              <a:t>disorders</a:t>
            </a:r>
          </a:p>
          <a:p>
            <a:r>
              <a:rPr lang="en-US" dirty="0"/>
              <a:t>C.     Both        </a:t>
            </a:r>
            <a:endParaRPr lang="en-US" dirty="0" smtClean="0"/>
          </a:p>
          <a:p>
            <a:endParaRPr lang="en-US" dirty="0" smtClean="0"/>
          </a:p>
          <a:p>
            <a:pPr marL="0" indent="0">
              <a:buNone/>
            </a:pPr>
            <a:r>
              <a:rPr lang="en-US" dirty="0" smtClean="0"/>
              <a:t>Answer</a:t>
            </a:r>
            <a:endParaRPr lang="en-US" dirty="0"/>
          </a:p>
          <a:p>
            <a:r>
              <a:rPr lang="en-US" dirty="0" smtClean="0"/>
              <a:t>C</a:t>
            </a:r>
            <a:r>
              <a:rPr lang="en-US" dirty="0"/>
              <a:t>.  Naltrexone blocks the receptors that generate the reinforcing effects </a:t>
            </a:r>
            <a:r>
              <a:rPr lang="en-US" dirty="0" smtClean="0"/>
              <a:t>of opioids </a:t>
            </a:r>
            <a:r>
              <a:rPr lang="en-US" dirty="0"/>
              <a:t>and alcohol.  </a:t>
            </a:r>
            <a:endParaRPr lang="en-US" dirty="0" smtClean="0"/>
          </a:p>
          <a:p>
            <a:r>
              <a:rPr lang="en-US" dirty="0" smtClean="0"/>
              <a:t>NDCI</a:t>
            </a:r>
            <a:r>
              <a:rPr lang="en-US" dirty="0"/>
              <a:t>, Drug Court Practitioner Fact Sheet, </a:t>
            </a:r>
            <a:r>
              <a:rPr lang="en-US" i="1" dirty="0"/>
              <a:t>Extended-Release Naltrexone</a:t>
            </a:r>
            <a:r>
              <a:rPr lang="en-US" dirty="0"/>
              <a:t>, Sep. </a:t>
            </a:r>
            <a:r>
              <a:rPr lang="en-US" dirty="0" smtClean="0"/>
              <a:t>2013 </a:t>
            </a:r>
            <a:r>
              <a:rPr lang="en-US" dirty="0"/>
              <a:t>  </a:t>
            </a:r>
          </a:p>
          <a:p>
            <a:endParaRPr lang="en-US" dirty="0"/>
          </a:p>
        </p:txBody>
      </p:sp>
    </p:spTree>
    <p:extLst>
      <p:ext uri="{BB962C8B-B14F-4D97-AF65-F5344CB8AC3E}">
        <p14:creationId xmlns:p14="http://schemas.microsoft.com/office/powerpoint/2010/main" val="128958002"/>
      </p:ext>
    </p:extLst>
  </p:cSld>
  <p:clrMapOvr>
    <a:masterClrMapping/>
  </p:clrMapOvr>
  <p:transition spd="slow" advClick="0" advTm="10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DUI and DRUG COURT FACTS</a:t>
            </a:r>
            <a:endParaRPr lang="en-US" dirty="0"/>
          </a:p>
        </p:txBody>
      </p:sp>
      <p:sp>
        <p:nvSpPr>
          <p:cNvPr id="3" name="Content Placeholder 2"/>
          <p:cNvSpPr>
            <a:spLocks noGrp="1"/>
          </p:cNvSpPr>
          <p:nvPr>
            <p:ph idx="1"/>
          </p:nvPr>
        </p:nvSpPr>
        <p:spPr/>
        <p:txBody>
          <a:bodyPr/>
          <a:lstStyle/>
          <a:p>
            <a:r>
              <a:rPr lang="en-US" dirty="0"/>
              <a:t>“The best DWI courts reduced recidivism by as much as 50 to 60 percent.” </a:t>
            </a:r>
            <a:endParaRPr lang="en-US" dirty="0" smtClean="0"/>
          </a:p>
          <a:p>
            <a:r>
              <a:rPr lang="en-US" dirty="0" smtClean="0"/>
              <a:t>(</a:t>
            </a:r>
            <a:r>
              <a:rPr lang="en-US" i="1" dirty="0"/>
              <a:t>The Bottom Line</a:t>
            </a:r>
            <a:r>
              <a:rPr lang="en-US" dirty="0"/>
              <a:t>, NCDC Jan. 2015</a:t>
            </a:r>
            <a:r>
              <a:rPr lang="en-US" dirty="0" smtClean="0"/>
              <a:t>)</a:t>
            </a:r>
            <a:r>
              <a:rPr lang="en-US" dirty="0"/>
              <a:t>  </a:t>
            </a:r>
          </a:p>
        </p:txBody>
      </p:sp>
    </p:spTree>
    <p:extLst>
      <p:ext uri="{BB962C8B-B14F-4D97-AF65-F5344CB8AC3E}">
        <p14:creationId xmlns:p14="http://schemas.microsoft.com/office/powerpoint/2010/main" val="4245371046"/>
      </p:ext>
    </p:extLst>
  </p:cSld>
  <p:clrMapOvr>
    <a:masterClrMapping/>
  </p:clrMapOvr>
  <p:transition spd="slow" advClick="0" advTm="1000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628</TotalTime>
  <Words>729</Words>
  <Application>Microsoft Office PowerPoint</Application>
  <PresentationFormat>On-screen Show (4:3)</PresentationFormat>
  <Paragraphs>101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DUI and other Drug Treatment Dockets Facts and Figures </vt:lpstr>
      <vt:lpstr>DUI AND OTHER DRUG TREATMENT DOCKETS: BEST PRACTICES AND BEYOND</vt:lpstr>
      <vt:lpstr>DUI AND DRUG COURT FACTS</vt:lpstr>
      <vt:lpstr>DUI and DRUG COURT FACTS</vt:lpstr>
      <vt:lpstr>DUI and DRUG COURT FACTS</vt:lpstr>
      <vt:lpstr>DUI and DRUG COURT FACTS</vt:lpstr>
      <vt:lpstr>DUI and DRUG COURT FACTS</vt:lpstr>
      <vt:lpstr>DUI and DRUG COURT FACTS</vt:lpstr>
      <vt:lpstr>DUI and DRUG COURT FACTS</vt:lpstr>
      <vt:lpstr>DUI and DRUG COURT FACTS</vt:lpstr>
      <vt:lpstr>DUI and DRUG COURT FACTS</vt:lpstr>
      <vt:lpstr>DUI and DRUG COURT FACTS</vt:lpstr>
      <vt:lpstr>DUI and DRUG COURT FACTS</vt:lpstr>
      <vt:lpstr>DUI and DRUG COURT FACTS</vt:lpstr>
      <vt:lpstr>DUI and DRUG COURT FACTS</vt:lpstr>
      <vt:lpstr>DUI and DRUG COURT FACTS</vt:lpstr>
      <vt:lpstr>DUI and DRUG COURT FACTS</vt:lpstr>
      <vt:lpstr>DUI and DRUG COURT FACTS</vt:lpstr>
      <vt:lpstr>DUI and DRUG COURT FACTS</vt:lpstr>
      <vt:lpstr>DUI and DRUG COURT FACTS</vt:lpstr>
      <vt:lpstr>DUI and DRUG COURT FACTS</vt:lpstr>
      <vt:lpstr>DUI and DRUG COURT FACTS</vt:lpstr>
      <vt:lpstr>DUI and DRUG COURT FACTS</vt:lpstr>
      <vt:lpstr>DUI and DRUG COURT FACTS</vt:lpstr>
      <vt:lpstr>DUI and DRUG COURT FACTS</vt:lpstr>
    </vt:vector>
  </TitlesOfParts>
  <Company>Vermont Law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Innovative Criminal Justice Practices  in Vermont</dc:title>
  <dc:creator>Podium</dc:creator>
  <cp:lastModifiedBy>Robert Sand</cp:lastModifiedBy>
  <cp:revision>45</cp:revision>
  <dcterms:created xsi:type="dcterms:W3CDTF">2013-10-14T18:47:45Z</dcterms:created>
  <dcterms:modified xsi:type="dcterms:W3CDTF">2015-11-10T18:13:14Z</dcterms:modified>
</cp:coreProperties>
</file>