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0"/>
  </p:notesMasterIdLst>
  <p:sldIdLst>
    <p:sldId id="256" r:id="rId2"/>
    <p:sldId id="308" r:id="rId3"/>
    <p:sldId id="309" r:id="rId4"/>
    <p:sldId id="310" r:id="rId5"/>
    <p:sldId id="259" r:id="rId6"/>
    <p:sldId id="336" r:id="rId7"/>
    <p:sldId id="337" r:id="rId8"/>
    <p:sldId id="338" r:id="rId9"/>
    <p:sldId id="260" r:id="rId10"/>
    <p:sldId id="261" r:id="rId11"/>
    <p:sldId id="262" r:id="rId12"/>
    <p:sldId id="263" r:id="rId13"/>
    <p:sldId id="314" r:id="rId14"/>
    <p:sldId id="315" r:id="rId15"/>
    <p:sldId id="316" r:id="rId16"/>
    <p:sldId id="317" r:id="rId17"/>
    <p:sldId id="266" r:id="rId18"/>
    <p:sldId id="318" r:id="rId19"/>
    <p:sldId id="319" r:id="rId20"/>
    <p:sldId id="320" r:id="rId21"/>
    <p:sldId id="321" r:id="rId22"/>
    <p:sldId id="267" r:id="rId23"/>
    <p:sldId id="268" r:id="rId24"/>
    <p:sldId id="269" r:id="rId25"/>
    <p:sldId id="270" r:id="rId26"/>
    <p:sldId id="271" r:id="rId27"/>
    <p:sldId id="322" r:id="rId28"/>
    <p:sldId id="277" r:id="rId29"/>
    <p:sldId id="323" r:id="rId30"/>
    <p:sldId id="279" r:id="rId31"/>
    <p:sldId id="355" r:id="rId32"/>
    <p:sldId id="356" r:id="rId33"/>
    <p:sldId id="311" r:id="rId34"/>
    <p:sldId id="312" r:id="rId35"/>
    <p:sldId id="280" r:id="rId36"/>
    <p:sldId id="341" r:id="rId37"/>
    <p:sldId id="342" r:id="rId38"/>
    <p:sldId id="339" r:id="rId39"/>
    <p:sldId id="340" r:id="rId40"/>
    <p:sldId id="281" r:id="rId41"/>
    <p:sldId id="282" r:id="rId42"/>
    <p:sldId id="283" r:id="rId43"/>
    <p:sldId id="284" r:id="rId44"/>
    <p:sldId id="285" r:id="rId45"/>
    <p:sldId id="286" r:id="rId46"/>
    <p:sldId id="324" r:id="rId47"/>
    <p:sldId id="288" r:id="rId48"/>
    <p:sldId id="332" r:id="rId49"/>
    <p:sldId id="333" r:id="rId50"/>
    <p:sldId id="344" r:id="rId51"/>
    <p:sldId id="345" r:id="rId52"/>
    <p:sldId id="334" r:id="rId53"/>
    <p:sldId id="335" r:id="rId54"/>
    <p:sldId id="313" r:id="rId55"/>
    <p:sldId id="289" r:id="rId56"/>
    <p:sldId id="343" r:id="rId57"/>
    <p:sldId id="346" r:id="rId58"/>
    <p:sldId id="347" r:id="rId59"/>
    <p:sldId id="348" r:id="rId60"/>
    <p:sldId id="349" r:id="rId61"/>
    <p:sldId id="290" r:id="rId62"/>
    <p:sldId id="296" r:id="rId63"/>
    <p:sldId id="350" r:id="rId64"/>
    <p:sldId id="352" r:id="rId65"/>
    <p:sldId id="357" r:id="rId66"/>
    <p:sldId id="358" r:id="rId67"/>
    <p:sldId id="353" r:id="rId68"/>
    <p:sldId id="35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288"/>
  </p:normalViewPr>
  <p:slideViewPr>
    <p:cSldViewPr snapToGrid="0" snapToObjects="1">
      <p:cViewPr varScale="1">
        <p:scale>
          <a:sx n="93" d="100"/>
          <a:sy n="93" d="100"/>
        </p:scale>
        <p:origin x="78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EF45B8-8A20-B746-BA42-D8D36FB66DC6}" type="datetimeFigureOut">
              <a:rPr lang="en-US" smtClean="0"/>
              <a:t>11/11/15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96575-5F30-EF42-8DDC-5528BEF7998D}" type="slidenum">
              <a:rPr lang="en-US" smtClean="0"/>
              <a:t>‹#›</a:t>
            </a:fld>
            <a:endParaRPr lang="en-US"/>
          </a:p>
        </p:txBody>
      </p:sp>
    </p:spTree>
    <p:extLst>
      <p:ext uri="{BB962C8B-B14F-4D97-AF65-F5344CB8AC3E}">
        <p14:creationId xmlns:p14="http://schemas.microsoft.com/office/powerpoint/2010/main" val="1015306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41463712-3337-3742-B579-574BF2F781FC}" type="slidenum">
              <a:rPr lang="en-US" altLang="en-US" sz="1200">
                <a:latin typeface="Arial" charset="0"/>
              </a:rPr>
              <a:pPr algn="r"/>
              <a:t>5</a:t>
            </a:fld>
            <a:endParaRPr lang="en-US" altLang="en-US" sz="1200">
              <a:latin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1598361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C50FEE06-BAE2-9B4C-9551-54DB491742BF}" type="slidenum">
              <a:rPr lang="en-US" altLang="en-US" sz="1200"/>
              <a:pPr algn="r"/>
              <a:t>19</a:t>
            </a:fld>
            <a:endParaRPr lang="en-US" altLang="en-US" sz="120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8068"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ea typeface="ＭＳ Ｐゴシック" charset="-128"/>
            </a:endParaRPr>
          </a:p>
        </p:txBody>
      </p:sp>
    </p:spTree>
    <p:extLst>
      <p:ext uri="{BB962C8B-B14F-4D97-AF65-F5344CB8AC3E}">
        <p14:creationId xmlns:p14="http://schemas.microsoft.com/office/powerpoint/2010/main" val="136089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5D035E00-752D-1A4A-A310-F258A52042B6}" type="slidenum">
              <a:rPr lang="en-US" altLang="en-US" sz="1200"/>
              <a:pPr algn="r"/>
              <a:t>20</a:t>
            </a:fld>
            <a:endParaRPr lang="en-US" altLang="en-US" sz="1200"/>
          </a:p>
        </p:txBody>
      </p:sp>
      <p:sp>
        <p:nvSpPr>
          <p:cNvPr id="90115"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0116" name="Rectangle 1027"/>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ea typeface="ＭＳ Ｐゴシック" charset="-128"/>
            </a:endParaRPr>
          </a:p>
        </p:txBody>
      </p:sp>
    </p:spTree>
    <p:extLst>
      <p:ext uri="{BB962C8B-B14F-4D97-AF65-F5344CB8AC3E}">
        <p14:creationId xmlns:p14="http://schemas.microsoft.com/office/powerpoint/2010/main" val="198248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45DF1791-7F53-F34A-9091-B6B0A8397F15}" type="slidenum">
              <a:rPr lang="en-US" altLang="en-US" sz="1800"/>
              <a:pPr/>
              <a:t>23</a:t>
            </a:fld>
            <a:endParaRPr lang="en-US" altLang="en-US" sz="1800"/>
          </a:p>
        </p:txBody>
      </p:sp>
      <p:sp>
        <p:nvSpPr>
          <p:cNvPr id="71683" name="Rectangle 2"/>
          <p:cNvSpPr>
            <a:spLocks noGrp="1" noRot="1" noChangeAspect="1" noChangeArrowheads="1" noTextEdit="1"/>
          </p:cNvSpPr>
          <p:nvPr>
            <p:ph type="sldImg"/>
          </p:nvPr>
        </p:nvSpPr>
        <p:spPr bwMode="auto">
          <a:xfrm>
            <a:off x="409575"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4" name="Rectangle 3"/>
          <p:cNvSpPr>
            <a:spLocks noGrp="1" noChangeArrowheads="1"/>
          </p:cNvSpPr>
          <p:nvPr>
            <p:ph type="body" idx="1"/>
          </p:nvPr>
        </p:nvSpPr>
        <p:spPr bwMode="auto">
          <a:xfrm>
            <a:off x="935038" y="4418013"/>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charset="-128"/>
              </a:rPr>
              <a:t>prevents iver from fully metabilizing ETOH</a:t>
            </a:r>
          </a:p>
          <a:p>
            <a:endParaRPr lang="en-US" altLang="en-US">
              <a:ea typeface="ＭＳ Ｐゴシック" charset="-128"/>
            </a:endParaRPr>
          </a:p>
          <a:p>
            <a:r>
              <a:rPr lang="en-US" altLang="en-US">
                <a:ea typeface="ＭＳ Ｐゴシック" charset="-128"/>
              </a:rPr>
              <a:t>Falling into diuse due to nonadherance</a:t>
            </a:r>
          </a:p>
        </p:txBody>
      </p:sp>
    </p:spTree>
    <p:extLst>
      <p:ext uri="{BB962C8B-B14F-4D97-AF65-F5344CB8AC3E}">
        <p14:creationId xmlns:p14="http://schemas.microsoft.com/office/powerpoint/2010/main" val="147531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36F71FAE-37B5-6047-9D11-6CFBD312A7C8}" type="slidenum">
              <a:rPr lang="en-US" altLang="en-US" sz="1800"/>
              <a:pPr/>
              <a:t>24</a:t>
            </a:fld>
            <a:endParaRPr lang="en-US" altLang="en-US" sz="1800"/>
          </a:p>
        </p:txBody>
      </p:sp>
      <p:sp>
        <p:nvSpPr>
          <p:cNvPr id="73731" name="Rectangle 2"/>
          <p:cNvSpPr>
            <a:spLocks noGrp="1" noRot="1" noChangeAspect="1" noChangeArrowheads="1" noTextEdit="1"/>
          </p:cNvSpPr>
          <p:nvPr>
            <p:ph type="sldImg"/>
          </p:nvPr>
        </p:nvSpPr>
        <p:spPr bwMode="auto">
          <a:xfrm>
            <a:off x="409575"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3732" name="Rectangle 3"/>
          <p:cNvSpPr>
            <a:spLocks noGrp="1" noChangeArrowheads="1"/>
          </p:cNvSpPr>
          <p:nvPr>
            <p:ph type="body" idx="1"/>
          </p:nvPr>
        </p:nvSpPr>
        <p:spPr bwMode="auto">
          <a:xfrm>
            <a:off x="935038" y="4418013"/>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charset="-128"/>
              </a:rPr>
              <a:t>Used for years w/ heroin OD and addiction</a:t>
            </a:r>
          </a:p>
          <a:p>
            <a:endParaRPr lang="en-US" altLang="en-US">
              <a:ea typeface="ＭＳ Ｐゴシック" charset="-128"/>
            </a:endParaRPr>
          </a:p>
          <a:p>
            <a:r>
              <a:rPr lang="en-US" altLang="en-US">
                <a:ea typeface="ＭＳ Ｐゴシック" charset="-128"/>
              </a:rPr>
              <a:t>reverses effects of narcotics,</a:t>
            </a:r>
          </a:p>
          <a:p>
            <a:r>
              <a:rPr lang="en-US" altLang="en-US">
                <a:ea typeface="ＭＳ Ｐゴシック" charset="-128"/>
              </a:rPr>
              <a:t>reducesactivity of  bodies natural opioids (endorphins &amp; enkephlins)</a:t>
            </a:r>
          </a:p>
          <a:p>
            <a:endParaRPr lang="en-US" altLang="en-US">
              <a:ea typeface="ＭＳ Ｐゴシック" charset="-128"/>
            </a:endParaRPr>
          </a:p>
          <a:p>
            <a:r>
              <a:rPr lang="en-US" altLang="en-US">
                <a:ea typeface="ＭＳ Ｐゴシック" charset="-128"/>
              </a:rPr>
              <a:t>In theory they get less pleasure out of drinking</a:t>
            </a:r>
          </a:p>
          <a:p>
            <a:r>
              <a:rPr lang="en-US" altLang="en-US">
                <a:ea typeface="ＭＳ Ｐゴシック" charset="-128"/>
              </a:rPr>
              <a:t>(how much pleasure do alcoholics really get from drinking)</a:t>
            </a:r>
          </a:p>
          <a:p>
            <a:endParaRPr lang="en-US" altLang="en-US">
              <a:ea typeface="ＭＳ Ｐゴシック" charset="-128"/>
            </a:endParaRPr>
          </a:p>
          <a:p>
            <a:r>
              <a:rPr lang="en-US" altLang="en-US">
                <a:ea typeface="ＭＳ Ｐゴシック" charset="-128"/>
              </a:rPr>
              <a:t>Goal is to loose conditioning to drink</a:t>
            </a:r>
          </a:p>
          <a:p>
            <a:endParaRPr lang="en-US" altLang="en-US">
              <a:ea typeface="ＭＳ Ｐゴシック" charset="-128"/>
            </a:endParaRPr>
          </a:p>
          <a:p>
            <a:r>
              <a:rPr lang="en-US" altLang="en-US">
                <a:ea typeface="ＭＳ Ｐゴシック" charset="-128"/>
              </a:rPr>
              <a:t>Some people actually have improvement in liver enzymes due to reduced drinking</a:t>
            </a:r>
          </a:p>
        </p:txBody>
      </p:sp>
    </p:spTree>
    <p:extLst>
      <p:ext uri="{BB962C8B-B14F-4D97-AF65-F5344CB8AC3E}">
        <p14:creationId xmlns:p14="http://schemas.microsoft.com/office/powerpoint/2010/main" val="972621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fld id="{FDA6FE53-52E6-C947-801A-E56673A27880}" type="slidenum">
              <a:rPr lang="en-US" altLang="en-US" sz="1800"/>
              <a:pPr/>
              <a:t>30</a:t>
            </a:fld>
            <a:endParaRPr lang="en-US" altLang="en-US" sz="1800"/>
          </a:p>
        </p:txBody>
      </p:sp>
      <p:sp>
        <p:nvSpPr>
          <p:cNvPr id="120835" name="Rectangle 2"/>
          <p:cNvSpPr>
            <a:spLocks noGrp="1" noRot="1" noChangeAspect="1" noChangeArrowheads="1" noTextEdit="1"/>
          </p:cNvSpPr>
          <p:nvPr>
            <p:ph type="sldImg"/>
          </p:nvPr>
        </p:nvSpPr>
        <p:spPr bwMode="auto">
          <a:xfrm>
            <a:off x="409575"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0836" name="Rectangle 3"/>
          <p:cNvSpPr>
            <a:spLocks noGrp="1" noChangeArrowheads="1"/>
          </p:cNvSpPr>
          <p:nvPr>
            <p:ph type="body" idx="1"/>
          </p:nvPr>
        </p:nvSpPr>
        <p:spPr bwMode="auto">
          <a:xfrm>
            <a:off x="935038" y="4418013"/>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u="sng">
              <a:ea typeface="ＭＳ Ｐゴシック" charset="-128"/>
            </a:endParaRPr>
          </a:p>
        </p:txBody>
      </p:sp>
    </p:spTree>
    <p:extLst>
      <p:ext uri="{BB962C8B-B14F-4D97-AF65-F5344CB8AC3E}">
        <p14:creationId xmlns:p14="http://schemas.microsoft.com/office/powerpoint/2010/main" val="87758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A1AA3B0A-A94F-E840-B37D-4113C1376F1B}" type="slidenum">
              <a:rPr lang="en-US" altLang="en-US" sz="1200"/>
              <a:pPr algn="r"/>
              <a:t>9</a:t>
            </a:fld>
            <a:endParaRPr lang="en-US" altLang="en-US" sz="120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charset="-128"/>
              </a:rPr>
              <a:t>Alcohol Pharmacokinetics: Absorption</a:t>
            </a:r>
          </a:p>
          <a:p>
            <a:pPr eaLnBrk="1" hangingPunct="1">
              <a:spcBef>
                <a:spcPct val="0"/>
              </a:spcBef>
            </a:pPr>
            <a:r>
              <a:rPr lang="en-US" altLang="en-US">
                <a:ea typeface="ＭＳ Ｐゴシック" charset="-128"/>
              </a:rPr>
              <a:t>After oral absorption, alcohol is absorbed almost completely from the duodenum. It is rapidly absorbed by diffusion. The rate of absorption is extremely variable depends on several factors: </a:t>
            </a:r>
          </a:p>
          <a:p>
            <a:pPr eaLnBrk="1" hangingPunct="1">
              <a:spcBef>
                <a:spcPct val="0"/>
              </a:spcBef>
            </a:pPr>
            <a:r>
              <a:rPr lang="en-US" altLang="en-US">
                <a:ea typeface="ＭＳ Ｐゴシック" charset="-128"/>
              </a:rPr>
              <a:t>- volume, type and alcohol concentration of the beverage - less concentrated solutions are absorbed more slowly, however very concentrated solutions can inhibited gastric emptying. Also carbonation can increase the absorption of alcohol</a:t>
            </a:r>
          </a:p>
          <a:p>
            <a:pPr eaLnBrk="1" hangingPunct="1">
              <a:spcBef>
                <a:spcPct val="0"/>
              </a:spcBef>
            </a:pPr>
            <a:r>
              <a:rPr lang="en-US" altLang="en-US">
                <a:ea typeface="ＭＳ Ｐゴシック" charset="-128"/>
              </a:rPr>
              <a:t>- rate of drinking - the faster you drink, the faster the absorption</a:t>
            </a:r>
          </a:p>
          <a:p>
            <a:pPr eaLnBrk="1" hangingPunct="1">
              <a:spcBef>
                <a:spcPct val="0"/>
              </a:spcBef>
            </a:pPr>
            <a:r>
              <a:rPr lang="en-US" altLang="en-US">
                <a:ea typeface="ＭＳ Ｐゴシック" charset="-128"/>
              </a:rPr>
              <a:t>- food - food has a major effect on alcohol absorption. The amount, timing and type of food all have an effect. For example, high-fat foods can significantly delay the absorption of alcohol. The effect of food on alcohol is primarily due to the delay in gastric emptying seen after meal consumption.</a:t>
            </a:r>
          </a:p>
          <a:p>
            <a:pPr eaLnBrk="1" hangingPunct="1">
              <a:spcBef>
                <a:spcPct val="0"/>
              </a:spcBef>
            </a:pPr>
            <a:r>
              <a:rPr lang="en-US" altLang="en-US">
                <a:ea typeface="ＭＳ Ｐゴシック" charset="-128"/>
              </a:rPr>
              <a:t>- gastric metabolism, as well as hepatic first-pass metabolism can significantly decrease the bioavailability of alcohol and thus the amount of alcohol getting into the systemic circulation.</a:t>
            </a:r>
          </a:p>
          <a:p>
            <a:pPr eaLnBrk="1" hangingPunct="1">
              <a:spcBef>
                <a:spcPct val="0"/>
              </a:spcBef>
            </a:pPr>
            <a:endParaRPr lang="en-US" altLang="en-US">
              <a:ea typeface="ＭＳ Ｐゴシック" charset="-128"/>
            </a:endParaRPr>
          </a:p>
        </p:txBody>
      </p:sp>
    </p:spTree>
    <p:extLst>
      <p:ext uri="{BB962C8B-B14F-4D97-AF65-F5344CB8AC3E}">
        <p14:creationId xmlns:p14="http://schemas.microsoft.com/office/powerpoint/2010/main" val="125212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CF13DC6A-7C0E-064E-A7AD-93F923A703EC}" type="slidenum">
              <a:rPr lang="en-US" altLang="en-US" sz="1200"/>
              <a:pPr algn="r"/>
              <a:t>10</a:t>
            </a:fld>
            <a:endParaRPr lang="en-US" altLang="en-US" sz="120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charset="-128"/>
              </a:rPr>
              <a:t>Alcohol Pharmacokinetics: Metabolism</a:t>
            </a:r>
          </a:p>
          <a:p>
            <a:pPr eaLnBrk="1" hangingPunct="1">
              <a:spcBef>
                <a:spcPct val="0"/>
              </a:spcBef>
            </a:pPr>
            <a:r>
              <a:rPr lang="en-US" altLang="en-US">
                <a:ea typeface="ＭＳ Ｐゴシック" charset="-128"/>
              </a:rPr>
              <a:t>Metabolism of alcohol occurs primarily in the liver, in a 2-step process. In the first step, alcohol is oxidized to acetaldehyde by the enzyme alcohol dehydrogenase or ADH. This enzyme saturates at fairly low blood alcohol concentrations (it has a low Km and follows Michaelis-Menten kinetics). Thus at moderate blood alcohol levels seen after social drinking, it follows apparent zero-order kinetics - this means that the rate of metabolism is at the maximal capacity and has a constant rate of approximately 7-10 grams per hour (equivalent to 1-drink per hour). However, the rate is extremely variable between individuals and even within individuals from day-to-day.</a:t>
            </a:r>
          </a:p>
          <a:p>
            <a:pPr eaLnBrk="1" hangingPunct="1">
              <a:spcBef>
                <a:spcPct val="0"/>
              </a:spcBef>
            </a:pPr>
            <a:endParaRPr lang="en-US" altLang="en-US">
              <a:ea typeface="ＭＳ Ｐゴシック" charset="-128"/>
            </a:endParaRPr>
          </a:p>
        </p:txBody>
      </p:sp>
    </p:spTree>
    <p:extLst>
      <p:ext uri="{BB962C8B-B14F-4D97-AF65-F5344CB8AC3E}">
        <p14:creationId xmlns:p14="http://schemas.microsoft.com/office/powerpoint/2010/main" val="206674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60EEC3F2-ED78-A14D-B9E7-C045558E08FB}" type="slidenum">
              <a:rPr lang="en-US" altLang="en-US" sz="1200"/>
              <a:pPr algn="r"/>
              <a:t>11</a:t>
            </a:fld>
            <a:endParaRPr lang="en-US" altLang="en-US" sz="120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charset="-128"/>
              </a:rPr>
              <a:t>Alcohol Pharmacokinetics: Metabolism</a:t>
            </a:r>
          </a:p>
          <a:p>
            <a:pPr eaLnBrk="1" hangingPunct="1">
              <a:spcBef>
                <a:spcPct val="0"/>
              </a:spcBef>
            </a:pPr>
            <a:r>
              <a:rPr lang="en-US" altLang="en-US">
                <a:ea typeface="ＭＳ Ｐゴシック" charset="-128"/>
              </a:rPr>
              <a:t>In the second step of the metabolic reaction, acetaldehyde is converted to acetate by the enzyme aldehyde dehydrogenase. Under normal circumstances, acetaldehyde is metabolized very rapidly and usually does not accumulate or interfere with normal functioning. However, when large amounts of alcohol are consumed, accumulation of acetaldehyde may cause symptoms like headache, gastritis, nausea, dizziness collectively called a hangover.</a:t>
            </a:r>
          </a:p>
          <a:p>
            <a:pPr eaLnBrk="1" hangingPunct="1">
              <a:spcBef>
                <a:spcPct val="0"/>
              </a:spcBef>
            </a:pPr>
            <a:r>
              <a:rPr lang="en-US" altLang="en-US">
                <a:ea typeface="ＭＳ Ｐゴシック" charset="-128"/>
              </a:rPr>
              <a:t>This is also the basis for the use of disulfiram in the treatment of alcoholism. It acts by inhibition of aldehyde dehydrogenase resulting in the accumulation of acetaldehyde and the associated symptoms make the drinking episode a very aversive one. </a:t>
            </a:r>
          </a:p>
          <a:p>
            <a:pPr eaLnBrk="1" hangingPunct="1">
              <a:spcBef>
                <a:spcPct val="0"/>
              </a:spcBef>
            </a:pPr>
            <a:endParaRPr lang="en-US" altLang="en-US">
              <a:ea typeface="ＭＳ Ｐゴシック" charset="-128"/>
            </a:endParaRPr>
          </a:p>
        </p:txBody>
      </p:sp>
    </p:spTree>
    <p:extLst>
      <p:ext uri="{BB962C8B-B14F-4D97-AF65-F5344CB8AC3E}">
        <p14:creationId xmlns:p14="http://schemas.microsoft.com/office/powerpoint/2010/main" val="937895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9DDC19D9-AC8B-2B40-BC07-D917B3427968}" type="slidenum">
              <a:rPr lang="en-US" altLang="en-US" sz="1200"/>
              <a:pPr algn="r"/>
              <a:t>12</a:t>
            </a:fld>
            <a:endParaRPr lang="en-US" altLang="en-US" sz="120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charset="-128"/>
              </a:rPr>
              <a:t>Alcohol Pharmacodynamics</a:t>
            </a:r>
          </a:p>
          <a:p>
            <a:pPr eaLnBrk="1" hangingPunct="1">
              <a:spcBef>
                <a:spcPct val="0"/>
              </a:spcBef>
            </a:pPr>
            <a:r>
              <a:rPr lang="en-US" altLang="en-US">
                <a:ea typeface="ＭＳ Ｐゴシック" charset="-128"/>
              </a:rPr>
              <a:t>Alcohol is a central nervous system depressant. Its apparent stimulatory effects result from depression of inhibitory control mechanisms in the brain. Characteristic responses to alcohol include euphoria, impaired thought processes and decreased mechanical efficiency.</a:t>
            </a:r>
          </a:p>
          <a:p>
            <a:pPr eaLnBrk="1" hangingPunct="1">
              <a:spcBef>
                <a:spcPct val="0"/>
              </a:spcBef>
            </a:pPr>
            <a:endParaRPr lang="en-US" altLang="en-US">
              <a:ea typeface="ＭＳ Ｐゴシック" charset="-128"/>
            </a:endParaRPr>
          </a:p>
        </p:txBody>
      </p:sp>
    </p:spTree>
    <p:extLst>
      <p:ext uri="{BB962C8B-B14F-4D97-AF65-F5344CB8AC3E}">
        <p14:creationId xmlns:p14="http://schemas.microsoft.com/office/powerpoint/2010/main" val="10450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138ECA8E-2FDF-0445-981E-469C165F53AC}" type="slidenum">
              <a:rPr lang="en-US" altLang="en-US" sz="1200"/>
              <a:pPr algn="r"/>
              <a:t>13</a:t>
            </a:fld>
            <a:endParaRPr lang="en-US" altLang="en-US" sz="1200"/>
          </a:p>
        </p:txBody>
      </p:sp>
      <p:sp>
        <p:nvSpPr>
          <p:cNvPr id="51203" name="Rectangle 2"/>
          <p:cNvSpPr>
            <a:spLocks noGrp="1" noRot="1" noChangeAspect="1" noChangeArrowheads="1" noTextEdit="1"/>
          </p:cNvSpPr>
          <p:nvPr>
            <p:ph type="sldImg"/>
          </p:nvPr>
        </p:nvSpPr>
        <p:spPr bwMode="auto">
          <a:xfrm>
            <a:off x="219075" y="625475"/>
            <a:ext cx="6572250" cy="369728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a:xfrm>
            <a:off x="935038" y="4416425"/>
            <a:ext cx="5140325" cy="4183063"/>
          </a:xfrm>
          <a:ln/>
          <a:effectLst>
            <a:outerShdw blurRad="63500" dist="107763" dir="2700000" algn="ctr" rotWithShape="0">
              <a:schemeClr val="tx1">
                <a:alpha val="74998"/>
              </a:schemeClr>
            </a:outerShdw>
          </a:effectLst>
        </p:spPr>
        <p:txBody>
          <a:bodyPr lIns="92207" tIns="45295" rIns="92207" bIns="45295"/>
          <a:lstStyle/>
          <a:p>
            <a:pPr eaLnBrk="1" hangingPunct="1">
              <a:spcBef>
                <a:spcPct val="0"/>
              </a:spcBef>
              <a:defRPr/>
            </a:pPr>
            <a:endParaRPr lang="en-US" dirty="0" smtClean="0">
              <a:ea typeface="ＭＳ Ｐゴシック" charset="-128"/>
            </a:endParaRPr>
          </a:p>
        </p:txBody>
      </p:sp>
    </p:spTree>
    <p:extLst>
      <p:ext uri="{BB962C8B-B14F-4D97-AF65-F5344CB8AC3E}">
        <p14:creationId xmlns:p14="http://schemas.microsoft.com/office/powerpoint/2010/main" val="52437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4FC9CA54-116B-3E4D-A8AD-54B45064BC61}" type="slidenum">
              <a:rPr lang="en-US" altLang="en-US" sz="1200"/>
              <a:pPr algn="r"/>
              <a:t>15</a:t>
            </a:fld>
            <a:endParaRPr lang="en-US" altLang="en-US" sz="1200"/>
          </a:p>
        </p:txBody>
      </p:sp>
      <p:sp>
        <p:nvSpPr>
          <p:cNvPr id="54275" name="Rectangle 2"/>
          <p:cNvSpPr>
            <a:spLocks noGrp="1" noRot="1" noChangeAspect="1" noChangeArrowheads="1" noTextEdit="1"/>
          </p:cNvSpPr>
          <p:nvPr>
            <p:ph type="sldImg"/>
          </p:nvPr>
        </p:nvSpPr>
        <p:spPr bwMode="auto">
          <a:xfrm>
            <a:off x="219075" y="625475"/>
            <a:ext cx="6572250" cy="369728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a:xfrm>
            <a:off x="935038" y="4416425"/>
            <a:ext cx="5140325" cy="4183063"/>
          </a:xfrm>
          <a:ln/>
          <a:effectLst>
            <a:outerShdw blurRad="63500" dist="107763" dir="2700000" algn="ctr" rotWithShape="0">
              <a:schemeClr val="tx1">
                <a:alpha val="74998"/>
              </a:schemeClr>
            </a:outerShdw>
          </a:effectLst>
        </p:spPr>
        <p:txBody>
          <a:bodyPr lIns="92207" tIns="45295" rIns="92207" bIns="45295"/>
          <a:lstStyle/>
          <a:p>
            <a:pPr eaLnBrk="1" hangingPunct="1">
              <a:spcBef>
                <a:spcPct val="0"/>
              </a:spcBef>
              <a:defRPr/>
            </a:pPr>
            <a:endParaRPr lang="en-US" dirty="0" smtClean="0">
              <a:ea typeface="ＭＳ Ｐゴシック" charset="-128"/>
            </a:endParaRPr>
          </a:p>
        </p:txBody>
      </p:sp>
    </p:spTree>
    <p:extLst>
      <p:ext uri="{BB962C8B-B14F-4D97-AF65-F5344CB8AC3E}">
        <p14:creationId xmlns:p14="http://schemas.microsoft.com/office/powerpoint/2010/main" val="1711683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031A0530-6935-7C4D-BC1F-BE6A6DF92B77}" type="slidenum">
              <a:rPr lang="en-US" altLang="en-US" sz="1200"/>
              <a:pPr algn="r"/>
              <a:t>17</a:t>
            </a:fld>
            <a:endParaRPr lang="en-US" altLang="en-US" sz="120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8612"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a:ea typeface="ＭＳ Ｐゴシック" charset="-128"/>
            </a:endParaRPr>
          </a:p>
        </p:txBody>
      </p:sp>
    </p:spTree>
    <p:extLst>
      <p:ext uri="{BB962C8B-B14F-4D97-AF65-F5344CB8AC3E}">
        <p14:creationId xmlns:p14="http://schemas.microsoft.com/office/powerpoint/2010/main" val="1886527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4294967295"/>
          </p:nvPr>
        </p:nvSpPr>
        <p:spPr bwMode="auto">
          <a:xfrm>
            <a:off x="3970338" y="8829675"/>
            <a:ext cx="3038475" cy="4651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fld id="{C083DD7E-CB1B-F440-B39C-7A3631E37449}" type="slidenum">
              <a:rPr lang="en-US" altLang="en-US" sz="1200"/>
              <a:pPr algn="r"/>
              <a:t>18</a:t>
            </a:fld>
            <a:endParaRPr lang="en-US" altLang="en-US" sz="120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20"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ea typeface="ＭＳ Ｐゴシック" charset="-128"/>
            </a:endParaRPr>
          </a:p>
        </p:txBody>
      </p:sp>
    </p:spTree>
    <p:extLst>
      <p:ext uri="{BB962C8B-B14F-4D97-AF65-F5344CB8AC3E}">
        <p14:creationId xmlns:p14="http://schemas.microsoft.com/office/powerpoint/2010/main" val="1938836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50D563-8302-D54A-A436-364D7FB6E9A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41057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0D563-8302-D54A-A436-364D7FB6E9A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200388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0D563-8302-D54A-A436-364D7FB6E9A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251292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25963"/>
          </a:xfrm>
        </p:spPr>
        <p:txBody>
          <a:bodyPr/>
          <a:lstStyle/>
          <a:p>
            <a:pPr lvl="0"/>
            <a:endParaRPr lang="en-US" noProof="0"/>
          </a:p>
        </p:txBody>
      </p:sp>
      <p:sp>
        <p:nvSpPr>
          <p:cNvPr id="4" name="Date Placeholder 3"/>
          <p:cNvSpPr>
            <a:spLocks noGrp="1"/>
          </p:cNvSpPr>
          <p:nvPr>
            <p:ph type="dt" sz="half" idx="10"/>
          </p:nvPr>
        </p:nvSpPr>
        <p:spPr>
          <a:xfrm>
            <a:off x="609600" y="6245225"/>
            <a:ext cx="2844800" cy="476250"/>
          </a:xfrm>
          <a:prstGeom prst="rect">
            <a:avLst/>
          </a:prstGeom>
        </p:spPr>
        <p:txBody>
          <a:bodyPr/>
          <a:lstStyle>
            <a:lvl1pPr>
              <a:defRPr>
                <a:latin typeface="Tahoma" pitchFamily="-109" charset="0"/>
                <a:ea typeface="ＭＳ Ｐゴシック" pitchFamily="-109" charset="-128"/>
                <a:cs typeface="ＭＳ Ｐゴシック" pitchFamily="-109" charset="-128"/>
              </a:defRPr>
            </a:lvl1pPr>
          </a:lstStyle>
          <a:p>
            <a:pPr>
              <a:defRPr/>
            </a:pPr>
            <a:endParaRPr lang="en-US"/>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atin typeface="Tahoma" pitchFamily="-109" charset="0"/>
                <a:ea typeface="ＭＳ Ｐゴシック" pitchFamily="-109" charset="-128"/>
                <a:cs typeface="ＭＳ Ｐゴシック" pitchFamily="-109" charset="-128"/>
              </a:defRPr>
            </a:lvl1pPr>
          </a:lstStyle>
          <a:p>
            <a:pPr>
              <a:defRPr/>
            </a:pPr>
            <a:endParaRPr lang="en-US"/>
          </a:p>
        </p:txBody>
      </p:sp>
      <p:sp>
        <p:nvSpPr>
          <p:cNvPr id="6" name="Slide Number Placeholder 5"/>
          <p:cNvSpPr>
            <a:spLocks noGrp="1"/>
          </p:cNvSpPr>
          <p:nvPr>
            <p:ph type="sldNum" sz="quarter" idx="12"/>
          </p:nvPr>
        </p:nvSpPr>
        <p:spPr>
          <a:xfrm>
            <a:off x="8737600" y="6245225"/>
            <a:ext cx="28448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0D59720-4A02-724B-BDBE-9F155F624BE4}" type="slidenum">
              <a:rPr lang="en-US" altLang="en-US"/>
              <a:pPr/>
              <a:t>‹#›</a:t>
            </a:fld>
            <a:endParaRPr lang="en-US" altLang="en-US"/>
          </a:p>
        </p:txBody>
      </p:sp>
    </p:spTree>
    <p:extLst>
      <p:ext uri="{BB962C8B-B14F-4D97-AF65-F5344CB8AC3E}">
        <p14:creationId xmlns:p14="http://schemas.microsoft.com/office/powerpoint/2010/main" val="49932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0D563-8302-D54A-A436-364D7FB6E9A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40619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0D563-8302-D54A-A436-364D7FB6E9A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1881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0D563-8302-D54A-A436-364D7FB6E9A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96850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0D563-8302-D54A-A436-364D7FB6E9AB}" type="datetimeFigureOut">
              <a:rPr lang="en-US" smtClean="0"/>
              <a:t>11/11/15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5661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0D563-8302-D54A-A436-364D7FB6E9AB}" type="datetimeFigureOut">
              <a:rPr lang="en-US" smtClean="0"/>
              <a:t>11/11/15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94022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0D563-8302-D54A-A436-364D7FB6E9AB}" type="datetimeFigureOut">
              <a:rPr lang="en-US" smtClean="0"/>
              <a:t>11/11/15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97060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0D563-8302-D54A-A436-364D7FB6E9A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40917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0D563-8302-D54A-A436-364D7FB6E9A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A0B1D-66C6-484E-A2C7-9BE269AC9993}" type="slidenum">
              <a:rPr lang="en-US" smtClean="0"/>
              <a:t>‹#›</a:t>
            </a:fld>
            <a:endParaRPr lang="en-US"/>
          </a:p>
        </p:txBody>
      </p:sp>
    </p:spTree>
    <p:extLst>
      <p:ext uri="{BB962C8B-B14F-4D97-AF65-F5344CB8AC3E}">
        <p14:creationId xmlns:p14="http://schemas.microsoft.com/office/powerpoint/2010/main" val="1603928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0D563-8302-D54A-A436-364D7FB6E9AB}" type="datetimeFigureOut">
              <a:rPr lang="en-US" smtClean="0"/>
              <a:t>11/11/15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A0B1D-66C6-484E-A2C7-9BE269AC9993}" type="slidenum">
              <a:rPr lang="en-US" smtClean="0"/>
              <a:t>‹#›</a:t>
            </a:fld>
            <a:endParaRPr lang="en-US"/>
          </a:p>
        </p:txBody>
      </p:sp>
    </p:spTree>
    <p:extLst>
      <p:ext uri="{BB962C8B-B14F-4D97-AF65-F5344CB8AC3E}">
        <p14:creationId xmlns:p14="http://schemas.microsoft.com/office/powerpoint/2010/main" val="921967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Webb_v._United_States" TargetMode="External"/><Relationship Id="rId3" Type="http://schemas.openxmlformats.org/officeDocument/2006/relationships/hyperlink" Target="https://en.wikipedia.org/wiki/Harrison_Narcotics_Tax_Act#cite_note-kand-1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9.png"/><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Pharmacotherapy of Substance Use Disorders</a:t>
            </a:r>
            <a:endParaRPr lang="en-US" dirty="0"/>
          </a:p>
        </p:txBody>
      </p:sp>
      <p:sp>
        <p:nvSpPr>
          <p:cNvPr id="3" name="Subtitle 2"/>
          <p:cNvSpPr>
            <a:spLocks noGrp="1"/>
          </p:cNvSpPr>
          <p:nvPr>
            <p:ph type="subTitle" idx="1"/>
          </p:nvPr>
        </p:nvSpPr>
        <p:spPr/>
        <p:txBody>
          <a:bodyPr/>
          <a:lstStyle/>
          <a:p>
            <a:r>
              <a:rPr lang="en-US" dirty="0" smtClean="0"/>
              <a:t>Dr. John Brooklyn</a:t>
            </a:r>
          </a:p>
          <a:p>
            <a:r>
              <a:rPr lang="en-US" dirty="0" smtClean="0"/>
              <a:t>Associate Clinical Professor of Family Medicine and Psychiatry</a:t>
            </a:r>
          </a:p>
          <a:p>
            <a:r>
              <a:rPr lang="en-US" dirty="0" smtClean="0"/>
              <a:t>University of Vermont</a:t>
            </a:r>
            <a:endParaRPr lang="en-US" dirty="0"/>
          </a:p>
        </p:txBody>
      </p:sp>
    </p:spTree>
    <p:extLst>
      <p:ext uri="{BB962C8B-B14F-4D97-AF65-F5344CB8AC3E}">
        <p14:creationId xmlns:p14="http://schemas.microsoft.com/office/powerpoint/2010/main" val="1382632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438400" y="0"/>
            <a:ext cx="7315200" cy="914400"/>
          </a:xfrm>
        </p:spPr>
        <p:txBody>
          <a:bodyPr/>
          <a:lstStyle/>
          <a:p>
            <a:r>
              <a:rPr lang="en-US" altLang="en-US">
                <a:latin typeface="Arial" charset="0"/>
                <a:ea typeface="Arial" charset="0"/>
                <a:cs typeface="Arial" charset="0"/>
              </a:rPr>
              <a:t>Alcohol Metabolism</a:t>
            </a:r>
          </a:p>
        </p:txBody>
      </p:sp>
      <p:sp>
        <p:nvSpPr>
          <p:cNvPr id="46083" name="Rectangle 3"/>
          <p:cNvSpPr>
            <a:spLocks noGrp="1" noChangeArrowheads="1"/>
          </p:cNvSpPr>
          <p:nvPr>
            <p:ph type="body" idx="1"/>
          </p:nvPr>
        </p:nvSpPr>
        <p:spPr>
          <a:xfrm>
            <a:off x="2209800" y="2057401"/>
            <a:ext cx="7772400" cy="4291013"/>
          </a:xfrm>
        </p:spPr>
        <p:txBody>
          <a:bodyPr>
            <a:normAutofit lnSpcReduction="10000"/>
          </a:bodyPr>
          <a:lstStyle/>
          <a:p>
            <a:pPr>
              <a:buFontTx/>
              <a:buNone/>
            </a:pPr>
            <a:r>
              <a:rPr lang="en-US" altLang="en-US" sz="2000" dirty="0">
                <a:latin typeface="Arial" charset="0"/>
                <a:ea typeface="Arial" charset="0"/>
                <a:cs typeface="Arial" charset="0"/>
              </a:rPr>
              <a:t>Metabolism</a:t>
            </a:r>
          </a:p>
          <a:p>
            <a:pPr lvl="1"/>
            <a:r>
              <a:rPr lang="en-US" altLang="en-US" sz="2000" dirty="0">
                <a:latin typeface="Arial" charset="0"/>
                <a:ea typeface="Arial" charset="0"/>
                <a:cs typeface="Arial" charset="0"/>
              </a:rPr>
              <a:t>90-98% metabolized in liver</a:t>
            </a:r>
          </a:p>
          <a:p>
            <a:pPr lvl="1">
              <a:buFontTx/>
              <a:buNone/>
            </a:pPr>
            <a:endParaRPr lang="en-US" altLang="en-US" sz="2000" dirty="0">
              <a:latin typeface="Arial" charset="0"/>
              <a:ea typeface="Arial" charset="0"/>
              <a:cs typeface="Arial" charset="0"/>
            </a:endParaRPr>
          </a:p>
          <a:p>
            <a:pPr lvl="1">
              <a:buFontTx/>
              <a:buNone/>
            </a:pPr>
            <a:r>
              <a:rPr lang="en-US" altLang="en-US" sz="1600" dirty="0">
                <a:solidFill>
                  <a:srgbClr val="C00000"/>
                </a:solidFill>
                <a:latin typeface="Arial" charset="0"/>
                <a:ea typeface="Arial" charset="0"/>
                <a:cs typeface="Arial" charset="0"/>
              </a:rPr>
              <a:t>Alcohol  			Acetaldehyde			</a:t>
            </a:r>
          </a:p>
          <a:p>
            <a:pPr lvl="1">
              <a:buFontTx/>
              <a:buNone/>
            </a:pPr>
            <a:endParaRPr lang="en-US" altLang="en-US" sz="2000" dirty="0">
              <a:latin typeface="Arial" charset="0"/>
              <a:ea typeface="Arial" charset="0"/>
              <a:cs typeface="Arial" charset="0"/>
            </a:endParaRPr>
          </a:p>
          <a:p>
            <a:pPr lvl="1">
              <a:buFontTx/>
              <a:buNone/>
            </a:pPr>
            <a:endParaRPr lang="en-US" altLang="en-US" sz="2000" dirty="0" smtClean="0">
              <a:latin typeface="Arial" charset="0"/>
              <a:ea typeface="Arial" charset="0"/>
              <a:cs typeface="Arial" charset="0"/>
            </a:endParaRPr>
          </a:p>
          <a:p>
            <a:pPr lvl="1">
              <a:buFontTx/>
              <a:buNone/>
            </a:pPr>
            <a:r>
              <a:rPr lang="en-US" altLang="en-US" sz="2000" dirty="0" smtClean="0">
                <a:latin typeface="Arial" charset="0"/>
                <a:ea typeface="Arial" charset="0"/>
                <a:cs typeface="Arial" charset="0"/>
              </a:rPr>
              <a:t>Acetate</a:t>
            </a:r>
            <a:endParaRPr lang="en-US" altLang="en-US" sz="2000" dirty="0">
              <a:latin typeface="Arial" charset="0"/>
              <a:ea typeface="Arial" charset="0"/>
              <a:cs typeface="Arial" charset="0"/>
            </a:endParaRPr>
          </a:p>
          <a:p>
            <a:pPr lvl="1"/>
            <a:endParaRPr lang="en-US" altLang="en-US" sz="2000" dirty="0">
              <a:latin typeface="Arial" charset="0"/>
              <a:ea typeface="Arial" charset="0"/>
              <a:cs typeface="Arial" charset="0"/>
            </a:endParaRPr>
          </a:p>
          <a:p>
            <a:pPr lvl="1"/>
            <a:r>
              <a:rPr lang="en-US" altLang="en-US" sz="2000" dirty="0">
                <a:latin typeface="Arial" charset="0"/>
                <a:ea typeface="Arial" charset="0"/>
                <a:cs typeface="Arial" charset="0"/>
              </a:rPr>
              <a:t>Alcohol dehydrogenase saturates at low to moderate BACs (</a:t>
            </a:r>
            <a:r>
              <a:rPr lang="en-US" altLang="en-US" sz="2000" dirty="0" err="1">
                <a:latin typeface="Arial" charset="0"/>
                <a:ea typeface="Arial" charset="0"/>
                <a:cs typeface="Arial" charset="0"/>
              </a:rPr>
              <a:t>Michaelis-Menten</a:t>
            </a:r>
            <a:r>
              <a:rPr lang="en-US" altLang="en-US" sz="2000" dirty="0">
                <a:latin typeface="Arial" charset="0"/>
                <a:ea typeface="Arial" charset="0"/>
                <a:cs typeface="Arial" charset="0"/>
              </a:rPr>
              <a:t> kinetics)</a:t>
            </a:r>
          </a:p>
          <a:p>
            <a:pPr lvl="1"/>
            <a:r>
              <a:rPr lang="en-US" altLang="en-US" sz="2000" dirty="0">
                <a:latin typeface="Arial" charset="0"/>
                <a:ea typeface="Arial" charset="0"/>
                <a:cs typeface="Arial" charset="0"/>
              </a:rPr>
              <a:t>Apparent zero-order kinetics at moderate BACs</a:t>
            </a:r>
          </a:p>
          <a:p>
            <a:pPr lvl="2"/>
            <a:r>
              <a:rPr lang="en-US" altLang="en-US" dirty="0">
                <a:latin typeface="Arial" charset="0"/>
                <a:ea typeface="Arial" charset="0"/>
                <a:cs typeface="Arial" charset="0"/>
              </a:rPr>
              <a:t>Alcohol Elimination Rate = 7 g per </a:t>
            </a:r>
            <a:r>
              <a:rPr lang="en-US" altLang="en-US" dirty="0" err="1">
                <a:latin typeface="Arial" charset="0"/>
                <a:ea typeface="Arial" charset="0"/>
                <a:cs typeface="Arial" charset="0"/>
              </a:rPr>
              <a:t>hr</a:t>
            </a:r>
            <a:endParaRPr lang="en-US" altLang="en-US" dirty="0">
              <a:latin typeface="Arial" charset="0"/>
              <a:ea typeface="Arial" charset="0"/>
              <a:cs typeface="Arial" charset="0"/>
            </a:endParaRPr>
          </a:p>
          <a:p>
            <a:pPr lvl="2"/>
            <a:r>
              <a:rPr lang="en-US" altLang="en-US" dirty="0">
                <a:latin typeface="Arial" charset="0"/>
                <a:ea typeface="Arial" charset="0"/>
                <a:cs typeface="Arial" charset="0"/>
              </a:rPr>
              <a:t>Disappearance Rate = 0.015% per </a:t>
            </a:r>
            <a:r>
              <a:rPr lang="en-US" altLang="en-US" dirty="0" err="1">
                <a:latin typeface="Arial" charset="0"/>
                <a:ea typeface="Arial" charset="0"/>
                <a:cs typeface="Arial" charset="0"/>
              </a:rPr>
              <a:t>hr</a:t>
            </a:r>
            <a:endParaRPr lang="en-US" altLang="en-US" dirty="0">
              <a:latin typeface="Arial" charset="0"/>
              <a:ea typeface="Arial" charset="0"/>
              <a:cs typeface="Arial" charset="0"/>
            </a:endParaRPr>
          </a:p>
        </p:txBody>
      </p:sp>
      <p:sp>
        <p:nvSpPr>
          <p:cNvPr id="46084" name="Line 4"/>
          <p:cNvSpPr>
            <a:spLocks noChangeShapeType="1"/>
          </p:cNvSpPr>
          <p:nvPr/>
        </p:nvSpPr>
        <p:spPr bwMode="auto">
          <a:xfrm>
            <a:off x="3827464" y="3657600"/>
            <a:ext cx="1489075" cy="0"/>
          </a:xfrm>
          <a:prstGeom prst="line">
            <a:avLst/>
          </a:prstGeom>
          <a:noFill/>
          <a:ln w="12700">
            <a:solidFill>
              <a:srgbClr val="FFFF66"/>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6085" name="Line 5"/>
          <p:cNvSpPr>
            <a:spLocks noChangeShapeType="1"/>
          </p:cNvSpPr>
          <p:nvPr/>
        </p:nvSpPr>
        <p:spPr bwMode="auto">
          <a:xfrm>
            <a:off x="7213601" y="3657600"/>
            <a:ext cx="1490663" cy="0"/>
          </a:xfrm>
          <a:prstGeom prst="line">
            <a:avLst/>
          </a:prstGeom>
          <a:noFill/>
          <a:ln w="12700">
            <a:solidFill>
              <a:srgbClr val="FFFF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6086" name="Text Box 6"/>
          <p:cNvSpPr txBox="1">
            <a:spLocks noChangeArrowheads="1"/>
          </p:cNvSpPr>
          <p:nvPr/>
        </p:nvSpPr>
        <p:spPr bwMode="auto">
          <a:xfrm>
            <a:off x="3827463" y="3352801"/>
            <a:ext cx="15696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dirty="0">
                <a:solidFill>
                  <a:srgbClr val="C00000"/>
                </a:solidFill>
                <a:latin typeface="Times New Roman" charset="0"/>
              </a:rPr>
              <a:t>Alcohol</a:t>
            </a:r>
          </a:p>
          <a:p>
            <a:r>
              <a:rPr lang="en-US" altLang="en-US" sz="1800" dirty="0">
                <a:solidFill>
                  <a:srgbClr val="C00000"/>
                </a:solidFill>
                <a:latin typeface="Times New Roman" charset="0"/>
              </a:rPr>
              <a:t>dehydrogenase</a:t>
            </a:r>
          </a:p>
        </p:txBody>
      </p:sp>
      <p:sp>
        <p:nvSpPr>
          <p:cNvPr id="46087" name="Text Box 7"/>
          <p:cNvSpPr txBox="1">
            <a:spLocks noChangeArrowheads="1"/>
          </p:cNvSpPr>
          <p:nvPr/>
        </p:nvSpPr>
        <p:spPr bwMode="auto">
          <a:xfrm>
            <a:off x="7213600" y="3352801"/>
            <a:ext cx="1570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dirty="0">
                <a:solidFill>
                  <a:srgbClr val="C00000"/>
                </a:solidFill>
                <a:latin typeface="Times New Roman" charset="0"/>
              </a:rPr>
              <a:t>Aldehyde</a:t>
            </a:r>
          </a:p>
          <a:p>
            <a:r>
              <a:rPr lang="en-US" altLang="en-US" sz="1800" dirty="0">
                <a:solidFill>
                  <a:srgbClr val="C00000"/>
                </a:solidFill>
                <a:latin typeface="Times New Roman" charset="0"/>
              </a:rPr>
              <a:t>dehydrogenase</a:t>
            </a:r>
          </a:p>
        </p:txBody>
      </p:sp>
    </p:spTree>
    <p:extLst>
      <p:ext uri="{BB962C8B-B14F-4D97-AF65-F5344CB8AC3E}">
        <p14:creationId xmlns:p14="http://schemas.microsoft.com/office/powerpoint/2010/main" val="135451855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latin typeface="Arial" charset="0"/>
                <a:ea typeface="Arial" charset="0"/>
                <a:cs typeface="Arial" charset="0"/>
              </a:rPr>
              <a:t>Metabolism</a:t>
            </a:r>
          </a:p>
        </p:txBody>
      </p:sp>
      <p:sp>
        <p:nvSpPr>
          <p:cNvPr id="48131" name="Rectangle 3"/>
          <p:cNvSpPr>
            <a:spLocks noGrp="1" noChangeArrowheads="1"/>
          </p:cNvSpPr>
          <p:nvPr>
            <p:ph type="body" idx="1"/>
          </p:nvPr>
        </p:nvSpPr>
        <p:spPr>
          <a:xfrm>
            <a:off x="2209800" y="2057401"/>
            <a:ext cx="7772400" cy="4291013"/>
          </a:xfrm>
        </p:spPr>
        <p:txBody>
          <a:bodyPr/>
          <a:lstStyle/>
          <a:p>
            <a:pPr>
              <a:buFontTx/>
              <a:buNone/>
            </a:pPr>
            <a:r>
              <a:rPr lang="en-US" altLang="en-US">
                <a:latin typeface="Arial" charset="0"/>
                <a:ea typeface="Arial" charset="0"/>
                <a:cs typeface="Arial" charset="0"/>
              </a:rPr>
              <a:t>Metabolism</a:t>
            </a:r>
          </a:p>
          <a:p>
            <a:pPr lvl="1"/>
            <a:r>
              <a:rPr lang="en-US" altLang="en-US">
                <a:latin typeface="Arial" charset="0"/>
                <a:ea typeface="Arial" charset="0"/>
                <a:cs typeface="Arial" charset="0"/>
              </a:rPr>
              <a:t>Aldehyde dehydrogenase usually not rate-limiting</a:t>
            </a:r>
          </a:p>
          <a:p>
            <a:pPr lvl="1"/>
            <a:r>
              <a:rPr lang="en-US" altLang="en-US">
                <a:latin typeface="Arial" charset="0"/>
                <a:ea typeface="Arial" charset="0"/>
                <a:cs typeface="Arial" charset="0"/>
              </a:rPr>
              <a:t>Accumulation of acetaldehyde associated with headache, gastritis, nausea, dizziness (hangover)</a:t>
            </a:r>
          </a:p>
          <a:p>
            <a:pPr lvl="1"/>
            <a:r>
              <a:rPr lang="en-US" altLang="en-US">
                <a:latin typeface="Arial" charset="0"/>
                <a:ea typeface="Arial" charset="0"/>
                <a:cs typeface="Arial" charset="0"/>
              </a:rPr>
              <a:t>Aldehyde dehydrogenase inhibition (disulfiram)</a:t>
            </a:r>
          </a:p>
        </p:txBody>
      </p:sp>
      <p:sp>
        <p:nvSpPr>
          <p:cNvPr id="48132" name="Line 4"/>
          <p:cNvSpPr>
            <a:spLocks noChangeShapeType="1"/>
          </p:cNvSpPr>
          <p:nvPr/>
        </p:nvSpPr>
        <p:spPr bwMode="auto">
          <a:xfrm>
            <a:off x="3827464" y="3657600"/>
            <a:ext cx="1489075" cy="0"/>
          </a:xfrm>
          <a:prstGeom prst="line">
            <a:avLst/>
          </a:prstGeom>
          <a:noFill/>
          <a:ln w="12700">
            <a:solidFill>
              <a:srgbClr val="FFFF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8133" name="Line 5"/>
          <p:cNvSpPr>
            <a:spLocks noChangeShapeType="1"/>
          </p:cNvSpPr>
          <p:nvPr/>
        </p:nvSpPr>
        <p:spPr bwMode="auto">
          <a:xfrm>
            <a:off x="7213601" y="3657600"/>
            <a:ext cx="1490663" cy="0"/>
          </a:xfrm>
          <a:prstGeom prst="line">
            <a:avLst/>
          </a:prstGeom>
          <a:noFill/>
          <a:ln w="12700">
            <a:solidFill>
              <a:srgbClr val="FFFF66"/>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38133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latin typeface="Arial" charset="0"/>
                <a:ea typeface="Arial" charset="0"/>
                <a:cs typeface="Arial" charset="0"/>
              </a:rPr>
              <a:t>Pharmacodynamics: CNS Effects</a:t>
            </a:r>
          </a:p>
        </p:txBody>
      </p:sp>
      <p:sp>
        <p:nvSpPr>
          <p:cNvPr id="59395" name="Rectangle 3"/>
          <p:cNvSpPr>
            <a:spLocks noGrp="1" noChangeArrowheads="1"/>
          </p:cNvSpPr>
          <p:nvPr>
            <p:ph type="body" idx="1"/>
          </p:nvPr>
        </p:nvSpPr>
        <p:spPr>
          <a:xfrm>
            <a:off x="1828800" y="1981200"/>
            <a:ext cx="8534400" cy="4114800"/>
          </a:xfrm>
        </p:spPr>
        <p:txBody>
          <a:bodyPr/>
          <a:lstStyle/>
          <a:p>
            <a:pPr>
              <a:buFontTx/>
              <a:buNone/>
            </a:pPr>
            <a:r>
              <a:rPr lang="en-US" altLang="en-US" dirty="0">
                <a:latin typeface="Arial" charset="0"/>
                <a:ea typeface="Arial" charset="0"/>
                <a:cs typeface="Arial" charset="0"/>
              </a:rPr>
              <a:t>Alcohol is a CNS depressant</a:t>
            </a:r>
          </a:p>
          <a:p>
            <a:pPr>
              <a:buFontTx/>
              <a:buNone/>
            </a:pPr>
            <a:r>
              <a:rPr lang="en-US" altLang="en-US" dirty="0">
                <a:latin typeface="Arial" charset="0"/>
                <a:ea typeface="Arial" charset="0"/>
                <a:cs typeface="Arial" charset="0"/>
              </a:rPr>
              <a:t>Apparent stimulatory effects result from depression of inhibitory control mechanisms in the brain (</a:t>
            </a:r>
            <a:r>
              <a:rPr lang="en-US" altLang="en-US" dirty="0">
                <a:latin typeface="Wingdings" charset="2"/>
                <a:ea typeface="Wingdings" charset="2"/>
                <a:cs typeface="Wingdings" charset="2"/>
              </a:rPr>
              <a:t></a:t>
            </a:r>
            <a:r>
              <a:rPr lang="en-US" altLang="en-US" dirty="0">
                <a:latin typeface="Arial" charset="0"/>
                <a:ea typeface="Arial" charset="0"/>
                <a:cs typeface="Arial" charset="0"/>
              </a:rPr>
              <a:t>GABA, </a:t>
            </a:r>
            <a:r>
              <a:rPr lang="en-US" altLang="en-US" dirty="0">
                <a:latin typeface="Wingdings" charset="2"/>
                <a:ea typeface="Wingdings" charset="2"/>
                <a:cs typeface="Wingdings" charset="2"/>
              </a:rPr>
              <a:t></a:t>
            </a:r>
            <a:r>
              <a:rPr lang="en-US" altLang="en-US" dirty="0">
                <a:latin typeface="Arial" charset="0"/>
                <a:ea typeface="Arial" charset="0"/>
                <a:cs typeface="Arial" charset="0"/>
              </a:rPr>
              <a:t>Glutamate</a:t>
            </a:r>
            <a:r>
              <a:rPr lang="en-US" altLang="en-US" dirty="0" smtClean="0">
                <a:latin typeface="Arial" charset="0"/>
                <a:ea typeface="Arial" charset="0"/>
                <a:cs typeface="Arial" charset="0"/>
              </a:rPr>
              <a:t>)</a:t>
            </a:r>
          </a:p>
          <a:p>
            <a:pPr>
              <a:buFontTx/>
              <a:buNone/>
            </a:pPr>
            <a:r>
              <a:rPr lang="en-US" altLang="en-US" dirty="0" smtClean="0">
                <a:latin typeface="Arial" charset="0"/>
                <a:ea typeface="Arial" charset="0"/>
                <a:cs typeface="Arial" charset="0"/>
              </a:rPr>
              <a:t>There is a balance between the 2 neurotransmitters. </a:t>
            </a:r>
            <a:endParaRPr lang="en-US" altLang="en-US" dirty="0">
              <a:latin typeface="Arial" charset="0"/>
              <a:ea typeface="Arial" charset="0"/>
              <a:cs typeface="Arial" charset="0"/>
            </a:endParaRPr>
          </a:p>
          <a:p>
            <a:pPr>
              <a:buFontTx/>
              <a:buNone/>
            </a:pPr>
            <a:r>
              <a:rPr lang="en-US" altLang="en-US" dirty="0">
                <a:latin typeface="Arial" charset="0"/>
                <a:ea typeface="Arial" charset="0"/>
                <a:cs typeface="Arial" charset="0"/>
              </a:rPr>
              <a:t>Characteristic response: euphoria, impaired thought processes, decreased mechanical efficiency</a:t>
            </a:r>
          </a:p>
        </p:txBody>
      </p:sp>
    </p:spTree>
    <p:extLst>
      <p:ext uri="{BB962C8B-B14F-4D97-AF65-F5344CB8AC3E}">
        <p14:creationId xmlns:p14="http://schemas.microsoft.com/office/powerpoint/2010/main" val="17369546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2286000" y="2590801"/>
            <a:ext cx="6840538" cy="273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4452" tIns="41485" rIns="84452" bIns="41485">
            <a:spAutoFit/>
          </a:bodyPr>
          <a:lstStyle>
            <a:lvl1pPr defTabSz="854075">
              <a:defRPr sz="2400">
                <a:solidFill>
                  <a:schemeClr val="tx1"/>
                </a:solidFill>
                <a:latin typeface="Tahoma" charset="0"/>
                <a:ea typeface="ＭＳ Ｐゴシック" charset="-128"/>
              </a:defRPr>
            </a:lvl1pPr>
            <a:lvl2pPr marL="37931725" indent="-37474525" defTabSz="85407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nSpc>
                <a:spcPct val="75000"/>
              </a:lnSpc>
              <a:spcBef>
                <a:spcPct val="50000"/>
              </a:spcBef>
              <a:buClr>
                <a:schemeClr val="accent1"/>
              </a:buClr>
            </a:pPr>
            <a:r>
              <a:rPr lang="en-US" altLang="en-US" sz="3000" b="1" dirty="0">
                <a:latin typeface="Arial" charset="0"/>
              </a:rPr>
              <a:t>90% Ever drank</a:t>
            </a:r>
          </a:p>
          <a:p>
            <a:pPr>
              <a:lnSpc>
                <a:spcPct val="75000"/>
              </a:lnSpc>
              <a:spcBef>
                <a:spcPct val="50000"/>
              </a:spcBef>
              <a:buClr>
                <a:schemeClr val="accent1"/>
              </a:buClr>
            </a:pPr>
            <a:r>
              <a:rPr lang="en-US" altLang="en-US" sz="3000" b="1" dirty="0">
                <a:latin typeface="Arial" charset="0"/>
              </a:rPr>
              <a:t>60%  Are current drinkers</a:t>
            </a:r>
          </a:p>
          <a:p>
            <a:pPr>
              <a:lnSpc>
                <a:spcPct val="75000"/>
              </a:lnSpc>
              <a:spcBef>
                <a:spcPct val="50000"/>
              </a:spcBef>
              <a:buClr>
                <a:schemeClr val="accent1"/>
              </a:buClr>
            </a:pPr>
            <a:r>
              <a:rPr lang="en-US" altLang="en-US" sz="3000" b="1" dirty="0">
                <a:latin typeface="Arial" charset="0"/>
              </a:rPr>
              <a:t>&gt;40% have temporary problems</a:t>
            </a:r>
          </a:p>
          <a:p>
            <a:pPr>
              <a:lnSpc>
                <a:spcPct val="75000"/>
              </a:lnSpc>
              <a:spcBef>
                <a:spcPct val="50000"/>
              </a:spcBef>
              <a:buClr>
                <a:schemeClr val="accent1"/>
              </a:buClr>
            </a:pPr>
            <a:r>
              <a:rPr lang="en-US" altLang="en-US" sz="3000" b="1" dirty="0">
                <a:latin typeface="Arial" charset="0"/>
              </a:rPr>
              <a:t>10-20%  Meet criteria for Abuse</a:t>
            </a:r>
          </a:p>
          <a:p>
            <a:pPr>
              <a:lnSpc>
                <a:spcPct val="75000"/>
              </a:lnSpc>
              <a:spcBef>
                <a:spcPct val="50000"/>
              </a:spcBef>
              <a:buClr>
                <a:schemeClr val="accent1"/>
              </a:buClr>
            </a:pPr>
            <a:r>
              <a:rPr lang="en-US" altLang="en-US" sz="3000" b="1" dirty="0">
                <a:latin typeface="Arial" charset="0"/>
              </a:rPr>
              <a:t>3-10%  Meet criteria for Dependence</a:t>
            </a:r>
          </a:p>
        </p:txBody>
      </p:sp>
      <p:sp>
        <p:nvSpPr>
          <p:cNvPr id="50179" name="Rectangle 4"/>
          <p:cNvSpPr>
            <a:spLocks noChangeArrowheads="1"/>
          </p:cNvSpPr>
          <p:nvPr/>
        </p:nvSpPr>
        <p:spPr bwMode="auto">
          <a:xfrm>
            <a:off x="8361363" y="6367464"/>
            <a:ext cx="2260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50180" name="Rectangle 5"/>
          <p:cNvSpPr>
            <a:spLocks noGrp="1" noChangeArrowheads="1"/>
          </p:cNvSpPr>
          <p:nvPr>
            <p:ph type="title"/>
          </p:nvPr>
        </p:nvSpPr>
        <p:spPr/>
        <p:txBody>
          <a:bodyPr/>
          <a:lstStyle/>
          <a:p>
            <a:r>
              <a:rPr lang="en-US" altLang="en-US" sz="4000">
                <a:latin typeface="Arial" charset="0"/>
                <a:ea typeface="Arial" charset="0"/>
                <a:cs typeface="Arial" charset="0"/>
              </a:rPr>
              <a:t>Prevalence Of Alcohol Use disorder</a:t>
            </a:r>
          </a:p>
        </p:txBody>
      </p:sp>
    </p:spTree>
    <p:extLst>
      <p:ext uri="{BB962C8B-B14F-4D97-AF65-F5344CB8AC3E}">
        <p14:creationId xmlns:p14="http://schemas.microsoft.com/office/powerpoint/2010/main" val="15246206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z="4000">
                <a:latin typeface="Arial" charset="0"/>
                <a:ea typeface="Arial" charset="0"/>
                <a:cs typeface="Arial" charset="0"/>
              </a:rPr>
              <a:t>Genetics Of Alcohol Dependence</a:t>
            </a:r>
          </a:p>
        </p:txBody>
      </p:sp>
      <p:sp>
        <p:nvSpPr>
          <p:cNvPr id="52227" name="Rectangle 3"/>
          <p:cNvSpPr>
            <a:spLocks noGrp="1" noChangeArrowheads="1"/>
          </p:cNvSpPr>
          <p:nvPr>
            <p:ph type="body" idx="1"/>
          </p:nvPr>
        </p:nvSpPr>
        <p:spPr>
          <a:xfrm>
            <a:off x="1905000" y="1981200"/>
            <a:ext cx="8458200" cy="4114800"/>
          </a:xfrm>
        </p:spPr>
        <p:txBody>
          <a:bodyPr/>
          <a:lstStyle/>
          <a:p>
            <a:pPr>
              <a:buFontTx/>
              <a:buNone/>
            </a:pPr>
            <a:r>
              <a:rPr lang="en-US" altLang="en-US">
                <a:latin typeface="Arial" charset="0"/>
                <a:ea typeface="Arial" charset="0"/>
                <a:cs typeface="Arial" charset="0"/>
              </a:rPr>
              <a:t>Children of Alcohol Dependent parents have 3-4 times increased risk of dependence.</a:t>
            </a:r>
          </a:p>
          <a:p>
            <a:pPr>
              <a:buFontTx/>
              <a:buNone/>
            </a:pPr>
            <a:r>
              <a:rPr lang="en-US" altLang="en-US">
                <a:latin typeface="Arial" charset="0"/>
                <a:ea typeface="Arial" charset="0"/>
                <a:cs typeface="Arial" charset="0"/>
              </a:rPr>
              <a:t>Reduced body sway in response to alcohol in sons of alcoholics</a:t>
            </a:r>
          </a:p>
          <a:p>
            <a:pPr>
              <a:buFontTx/>
              <a:buNone/>
            </a:pPr>
            <a:endParaRPr lang="en-US" altLang="en-US">
              <a:latin typeface="Arial" charset="0"/>
              <a:ea typeface="Arial" charset="0"/>
              <a:cs typeface="Arial" charset="0"/>
            </a:endParaRPr>
          </a:p>
        </p:txBody>
      </p:sp>
    </p:spTree>
    <p:extLst>
      <p:ext uri="{BB962C8B-B14F-4D97-AF65-F5344CB8AC3E}">
        <p14:creationId xmlns:p14="http://schemas.microsoft.com/office/powerpoint/2010/main" val="1990413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3190876" y="2206625"/>
            <a:ext cx="6092825"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4452" tIns="41485" rIns="84452" bIns="41485">
            <a:spAutoFit/>
          </a:bodyPr>
          <a:lstStyle>
            <a:lvl1pPr defTabSz="854075">
              <a:defRPr sz="2400">
                <a:solidFill>
                  <a:schemeClr val="tx1"/>
                </a:solidFill>
                <a:latin typeface="Tahoma" charset="0"/>
                <a:ea typeface="ＭＳ Ｐゴシック" charset="-128"/>
              </a:defRPr>
            </a:lvl1pPr>
            <a:lvl2pPr marL="37931725" indent="-37474525" defTabSz="85407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nSpc>
                <a:spcPct val="60000"/>
              </a:lnSpc>
              <a:spcBef>
                <a:spcPct val="50000"/>
              </a:spcBef>
            </a:pPr>
            <a:r>
              <a:rPr lang="en-US" altLang="en-US" sz="2600" b="1" u="sng" dirty="0">
                <a:latin typeface="Arial" charset="0"/>
              </a:rPr>
              <a:t>Event</a:t>
            </a:r>
            <a:r>
              <a:rPr lang="en-US" altLang="en-US" sz="2600" b="1" dirty="0">
                <a:latin typeface="Arial" charset="0"/>
              </a:rPr>
              <a:t>				  </a:t>
            </a:r>
            <a:r>
              <a:rPr lang="en-US" altLang="en-US" sz="2600" b="1" u="sng" dirty="0">
                <a:latin typeface="Arial" charset="0"/>
              </a:rPr>
              <a:t>Age</a:t>
            </a:r>
            <a:endParaRPr lang="en-US" altLang="en-US" sz="2600" b="1" dirty="0">
              <a:latin typeface="Arial" charset="0"/>
            </a:endParaRPr>
          </a:p>
          <a:p>
            <a:pPr>
              <a:lnSpc>
                <a:spcPct val="60000"/>
              </a:lnSpc>
              <a:spcBef>
                <a:spcPct val="50000"/>
              </a:spcBef>
            </a:pPr>
            <a:r>
              <a:rPr lang="en-US" altLang="en-US" sz="2600" b="1" dirty="0">
                <a:latin typeface="Arial" charset="0"/>
              </a:rPr>
              <a:t>1st drink				   13</a:t>
            </a:r>
          </a:p>
          <a:p>
            <a:pPr>
              <a:lnSpc>
                <a:spcPct val="60000"/>
              </a:lnSpc>
              <a:spcBef>
                <a:spcPct val="50000"/>
              </a:spcBef>
            </a:pPr>
            <a:r>
              <a:rPr lang="en-US" altLang="en-US" sz="2600" b="1" dirty="0">
                <a:latin typeface="Arial" charset="0"/>
              </a:rPr>
              <a:t>1st drunk				   15</a:t>
            </a:r>
          </a:p>
          <a:p>
            <a:pPr>
              <a:lnSpc>
                <a:spcPct val="60000"/>
              </a:lnSpc>
              <a:spcBef>
                <a:spcPct val="50000"/>
              </a:spcBef>
            </a:pPr>
            <a:r>
              <a:rPr lang="en-US" altLang="en-US" sz="2600" b="1" dirty="0">
                <a:latin typeface="Arial" charset="0"/>
              </a:rPr>
              <a:t>1st problem			   18</a:t>
            </a:r>
          </a:p>
          <a:p>
            <a:pPr>
              <a:lnSpc>
                <a:spcPct val="60000"/>
              </a:lnSpc>
              <a:spcBef>
                <a:spcPct val="50000"/>
              </a:spcBef>
            </a:pPr>
            <a:r>
              <a:rPr lang="en-US" altLang="en-US" sz="2600" b="1" dirty="0">
                <a:latin typeface="Arial" charset="0"/>
              </a:rPr>
              <a:t>1st dependence			25-40</a:t>
            </a:r>
          </a:p>
          <a:p>
            <a:pPr>
              <a:lnSpc>
                <a:spcPct val="60000"/>
              </a:lnSpc>
              <a:spcBef>
                <a:spcPct val="50000"/>
              </a:spcBef>
            </a:pPr>
            <a:r>
              <a:rPr lang="en-US" altLang="en-US" sz="2600" b="1" dirty="0">
                <a:latin typeface="Arial" charset="0"/>
              </a:rPr>
              <a:t>Death				   60</a:t>
            </a:r>
          </a:p>
        </p:txBody>
      </p:sp>
      <p:sp>
        <p:nvSpPr>
          <p:cNvPr id="53251" name="Rectangle 4"/>
          <p:cNvSpPr>
            <a:spLocks noChangeArrowheads="1"/>
          </p:cNvSpPr>
          <p:nvPr/>
        </p:nvSpPr>
        <p:spPr bwMode="auto">
          <a:xfrm>
            <a:off x="8361363" y="6367464"/>
            <a:ext cx="2260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53252" name="Rectangle 5"/>
          <p:cNvSpPr>
            <a:spLocks noGrp="1" noChangeArrowheads="1"/>
          </p:cNvSpPr>
          <p:nvPr>
            <p:ph type="title"/>
          </p:nvPr>
        </p:nvSpPr>
        <p:spPr/>
        <p:txBody>
          <a:bodyPr/>
          <a:lstStyle/>
          <a:p>
            <a:r>
              <a:rPr lang="en-US" altLang="en-US" dirty="0">
                <a:latin typeface="Arial" charset="0"/>
                <a:ea typeface="Arial" charset="0"/>
                <a:cs typeface="Arial" charset="0"/>
              </a:rPr>
              <a:t>Natural history of </a:t>
            </a:r>
            <a:r>
              <a:rPr lang="en-US" altLang="en-US" dirty="0" smtClean="0">
                <a:latin typeface="Arial" charset="0"/>
                <a:ea typeface="Arial" charset="0"/>
                <a:cs typeface="Arial" charset="0"/>
              </a:rPr>
              <a:t>Alcohol Use Disorder</a:t>
            </a: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15308244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Dependence</a:t>
            </a:r>
            <a:endParaRPr lang="en-US" dirty="0"/>
          </a:p>
        </p:txBody>
      </p:sp>
      <p:sp>
        <p:nvSpPr>
          <p:cNvPr id="3" name="Content Placeholder 2"/>
          <p:cNvSpPr>
            <a:spLocks noGrp="1"/>
          </p:cNvSpPr>
          <p:nvPr>
            <p:ph idx="1"/>
          </p:nvPr>
        </p:nvSpPr>
        <p:spPr/>
        <p:txBody>
          <a:bodyPr/>
          <a:lstStyle/>
          <a:p>
            <a:r>
              <a:rPr lang="en-US" dirty="0" smtClean="0"/>
              <a:t>More alcohol for the same effect</a:t>
            </a:r>
          </a:p>
          <a:p>
            <a:r>
              <a:rPr lang="en-US" dirty="0" smtClean="0"/>
              <a:t>Have withdrawal when stop drinking</a:t>
            </a:r>
          </a:p>
          <a:p>
            <a:r>
              <a:rPr lang="en-US" dirty="0" smtClean="0"/>
              <a:t>Can be life threating when stopped abruptly</a:t>
            </a:r>
          </a:p>
          <a:p>
            <a:endParaRPr lang="en-US" dirty="0"/>
          </a:p>
          <a:p>
            <a:r>
              <a:rPr lang="en-US" dirty="0" smtClean="0"/>
              <a:t>Three phases of treatment</a:t>
            </a:r>
          </a:p>
          <a:p>
            <a:pPr lvl="1"/>
            <a:r>
              <a:rPr lang="en-US" dirty="0" smtClean="0"/>
              <a:t>Acute withdrawal</a:t>
            </a:r>
          </a:p>
          <a:p>
            <a:pPr lvl="1"/>
            <a:r>
              <a:rPr lang="en-US" dirty="0" smtClean="0"/>
              <a:t>Post withdrawal treatment</a:t>
            </a:r>
          </a:p>
          <a:p>
            <a:pPr lvl="1"/>
            <a:r>
              <a:rPr lang="en-US" dirty="0" smtClean="0"/>
              <a:t>Chronic prevention</a:t>
            </a:r>
            <a:endParaRPr lang="en-US" dirty="0"/>
          </a:p>
        </p:txBody>
      </p:sp>
    </p:spTree>
    <p:extLst>
      <p:ext uri="{BB962C8B-B14F-4D97-AF65-F5344CB8AC3E}">
        <p14:creationId xmlns:p14="http://schemas.microsoft.com/office/powerpoint/2010/main" val="836778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072055" y="171450"/>
            <a:ext cx="10200290" cy="971550"/>
          </a:xfrm>
        </p:spPr>
        <p:txBody>
          <a:bodyPr>
            <a:normAutofit fontScale="90000"/>
          </a:bodyPr>
          <a:lstStyle/>
          <a:p>
            <a:r>
              <a:rPr lang="en-US" altLang="en-US" dirty="0">
                <a:latin typeface="Arial" charset="0"/>
                <a:ea typeface="Times New Roman" charset="0"/>
                <a:cs typeface="Times New Roman" charset="0"/>
              </a:rPr>
              <a:t>Predictors of </a:t>
            </a:r>
            <a:r>
              <a:rPr lang="en-US" altLang="en-US" dirty="0" smtClean="0">
                <a:latin typeface="Arial" charset="0"/>
                <a:ea typeface="Times New Roman" charset="0"/>
                <a:cs typeface="Times New Roman" charset="0"/>
              </a:rPr>
              <a:t>severity of Alcohol Withdrawal </a:t>
            </a:r>
            <a:endParaRPr lang="en-US" altLang="en-US" dirty="0">
              <a:latin typeface="Arial" charset="0"/>
              <a:ea typeface="Times New Roman" charset="0"/>
              <a:cs typeface="Times New Roman" charset="0"/>
            </a:endParaRPr>
          </a:p>
        </p:txBody>
      </p:sp>
      <p:sp>
        <p:nvSpPr>
          <p:cNvPr id="67587" name="Rectangle 3"/>
          <p:cNvSpPr>
            <a:spLocks noGrp="1" noChangeArrowheads="1"/>
          </p:cNvSpPr>
          <p:nvPr>
            <p:ph type="body" idx="1"/>
          </p:nvPr>
        </p:nvSpPr>
        <p:spPr>
          <a:xfrm>
            <a:off x="2057400" y="1524001"/>
            <a:ext cx="8001000" cy="4710113"/>
          </a:xfrm>
        </p:spPr>
        <p:txBody>
          <a:bodyPr>
            <a:normAutofit lnSpcReduction="10000"/>
          </a:bodyPr>
          <a:lstStyle/>
          <a:p>
            <a:pPr marL="1371600" lvl="3" indent="0">
              <a:spcAft>
                <a:spcPct val="20000"/>
              </a:spcAft>
              <a:buNone/>
            </a:pPr>
            <a:endParaRPr lang="en-US" altLang="en-US" dirty="0" smtClean="0">
              <a:latin typeface="Arial" charset="0"/>
              <a:ea typeface="Times New Roman" charset="0"/>
              <a:cs typeface="Times New Roman" charset="0"/>
            </a:endParaRPr>
          </a:p>
          <a:p>
            <a:pPr lvl="3">
              <a:spcAft>
                <a:spcPct val="20000"/>
              </a:spcAft>
              <a:buFont typeface="Wingdings" charset="2"/>
              <a:buChar char="Ø"/>
            </a:pPr>
            <a:r>
              <a:rPr lang="en-US" altLang="en-US" sz="2800" dirty="0" smtClean="0">
                <a:latin typeface="Arial" charset="0"/>
                <a:ea typeface="Times New Roman" charset="0"/>
                <a:cs typeface="Times New Roman" charset="0"/>
              </a:rPr>
              <a:t> </a:t>
            </a:r>
            <a:r>
              <a:rPr lang="en-US" altLang="en-US" sz="2800" dirty="0">
                <a:latin typeface="Arial" charset="0"/>
                <a:ea typeface="Times New Roman" charset="0"/>
                <a:cs typeface="Times New Roman" charset="0"/>
              </a:rPr>
              <a:t>Older age</a:t>
            </a:r>
          </a:p>
          <a:p>
            <a:pPr lvl="3">
              <a:spcAft>
                <a:spcPct val="20000"/>
              </a:spcAft>
              <a:buFont typeface="Wingdings" charset="2"/>
              <a:buChar char="Ø"/>
            </a:pPr>
            <a:r>
              <a:rPr lang="en-US" altLang="en-US" sz="2800" dirty="0">
                <a:latin typeface="Arial" charset="0"/>
                <a:ea typeface="Times New Roman" charset="0"/>
                <a:cs typeface="Times New Roman" charset="0"/>
                <a:sym typeface="Symbol" charset="2"/>
              </a:rPr>
              <a:t> </a:t>
            </a:r>
            <a:r>
              <a:rPr lang="en-US" altLang="en-US" sz="2800" dirty="0">
                <a:latin typeface="Arial" charset="0"/>
                <a:ea typeface="Times New Roman" charset="0"/>
                <a:cs typeface="Times New Roman" charset="0"/>
              </a:rPr>
              <a:t>Severity drinking/tolerance</a:t>
            </a:r>
          </a:p>
          <a:p>
            <a:pPr lvl="3">
              <a:spcAft>
                <a:spcPct val="20000"/>
              </a:spcAft>
              <a:buFont typeface="Wingdings" charset="2"/>
              <a:buChar char="Ø"/>
            </a:pPr>
            <a:r>
              <a:rPr lang="en-US" altLang="en-US" sz="2800" dirty="0">
                <a:latin typeface="Arial" charset="0"/>
                <a:ea typeface="Times New Roman" charset="0"/>
                <a:cs typeface="Times New Roman" charset="0"/>
              </a:rPr>
              <a:t>BAL&gt;250 and </a:t>
            </a:r>
            <a:r>
              <a:rPr lang="en-US" altLang="en-US" sz="2800" dirty="0" err="1">
                <a:latin typeface="Arial" charset="0"/>
                <a:ea typeface="Times New Roman" charset="0"/>
                <a:cs typeface="Times New Roman" charset="0"/>
              </a:rPr>
              <a:t>pt</a:t>
            </a:r>
            <a:r>
              <a:rPr lang="en-US" altLang="en-US" sz="2800" dirty="0">
                <a:latin typeface="Arial" charset="0"/>
                <a:ea typeface="Times New Roman" charset="0"/>
                <a:cs typeface="Times New Roman" charset="0"/>
              </a:rPr>
              <a:t> appears coherent</a:t>
            </a:r>
          </a:p>
          <a:p>
            <a:pPr lvl="3">
              <a:spcAft>
                <a:spcPct val="20000"/>
              </a:spcAft>
              <a:buFont typeface="Wingdings" charset="2"/>
              <a:buChar char="Ø"/>
            </a:pPr>
            <a:r>
              <a:rPr lang="en-US" altLang="en-US" sz="2800" dirty="0">
                <a:latin typeface="Arial" charset="0"/>
                <a:ea typeface="Times New Roman" charset="0"/>
                <a:cs typeface="Times New Roman" charset="0"/>
                <a:sym typeface="Symbol" charset="2"/>
              </a:rPr>
              <a:t> P</a:t>
            </a:r>
            <a:r>
              <a:rPr lang="en-US" altLang="en-US" sz="2800" dirty="0">
                <a:latin typeface="Arial" charset="0"/>
                <a:ea typeface="Times New Roman" charset="0"/>
                <a:cs typeface="Times New Roman" charset="0"/>
              </a:rPr>
              <a:t>rior AW (“kindling”)</a:t>
            </a:r>
          </a:p>
          <a:p>
            <a:pPr lvl="3">
              <a:spcAft>
                <a:spcPct val="20000"/>
              </a:spcAft>
              <a:buFont typeface="Wingdings" charset="2"/>
              <a:buChar char="Ø"/>
            </a:pPr>
            <a:r>
              <a:rPr lang="en-US" altLang="en-US" sz="2800" dirty="0">
                <a:latin typeface="Arial" charset="0"/>
                <a:ea typeface="Times New Roman" charset="0"/>
                <a:cs typeface="Times New Roman" charset="0"/>
              </a:rPr>
              <a:t> Major medical/surgical problems</a:t>
            </a:r>
          </a:p>
          <a:p>
            <a:pPr lvl="3">
              <a:spcAft>
                <a:spcPct val="20000"/>
              </a:spcAft>
              <a:buFont typeface="Wingdings" charset="2"/>
              <a:buChar char="Ø"/>
            </a:pPr>
            <a:r>
              <a:rPr lang="en-US" altLang="en-US" sz="2800" dirty="0">
                <a:latin typeface="Arial" charset="0"/>
                <a:ea typeface="Times New Roman" charset="0"/>
                <a:cs typeface="Times New Roman" charset="0"/>
              </a:rPr>
              <a:t> Sedative/hypnotic </a:t>
            </a:r>
            <a:r>
              <a:rPr lang="en-US" altLang="en-US" sz="2800" dirty="0" smtClean="0">
                <a:latin typeface="Arial" charset="0"/>
                <a:ea typeface="Times New Roman" charset="0"/>
                <a:cs typeface="Times New Roman" charset="0"/>
              </a:rPr>
              <a:t>use</a:t>
            </a:r>
          </a:p>
          <a:p>
            <a:pPr lvl="3">
              <a:spcAft>
                <a:spcPct val="20000"/>
              </a:spcAft>
              <a:buFont typeface="Wingdings" charset="2"/>
              <a:buChar char="Ø"/>
            </a:pPr>
            <a:r>
              <a:rPr lang="en-US" altLang="en-US" sz="2800" dirty="0" smtClean="0">
                <a:latin typeface="Arial" charset="0"/>
                <a:ea typeface="Times New Roman" charset="0"/>
                <a:cs typeface="Times New Roman" charset="0"/>
              </a:rPr>
              <a:t>These are used to determine medical need for treatment to prevent morbidity and mortality</a:t>
            </a:r>
            <a:endParaRPr lang="en-US" altLang="en-US" sz="2800" dirty="0">
              <a:latin typeface="Arial" charset="0"/>
              <a:ea typeface="Times New Roman" charset="0"/>
              <a:cs typeface="Times New Roman" charset="0"/>
            </a:endParaRPr>
          </a:p>
        </p:txBody>
      </p:sp>
    </p:spTree>
    <p:extLst>
      <p:ext uri="{BB962C8B-B14F-4D97-AF65-F5344CB8AC3E}">
        <p14:creationId xmlns:p14="http://schemas.microsoft.com/office/powerpoint/2010/main" val="1424783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197100" y="152400"/>
            <a:ext cx="7772400" cy="1295400"/>
          </a:xfrm>
        </p:spPr>
        <p:txBody>
          <a:bodyPr>
            <a:normAutofit fontScale="90000"/>
          </a:bodyPr>
          <a:lstStyle/>
          <a:p>
            <a:pPr algn="ctr"/>
            <a:r>
              <a:rPr lang="en-US" altLang="en-US" dirty="0" smtClean="0">
                <a:latin typeface="Arial" charset="0"/>
                <a:ea typeface="Times New Roman" charset="0"/>
                <a:cs typeface="Times New Roman" charset="0"/>
              </a:rPr>
              <a:t>Who </a:t>
            </a:r>
            <a:r>
              <a:rPr lang="en-US" altLang="en-US" dirty="0">
                <a:latin typeface="Arial" charset="0"/>
                <a:ea typeface="Times New Roman" charset="0"/>
                <a:cs typeface="Times New Roman" charset="0"/>
              </a:rPr>
              <a:t>Needs </a:t>
            </a:r>
            <a:r>
              <a:rPr lang="en-US" altLang="en-US" dirty="0" smtClean="0">
                <a:latin typeface="Arial" charset="0"/>
                <a:ea typeface="Times New Roman" charset="0"/>
                <a:cs typeface="Times New Roman" charset="0"/>
              </a:rPr>
              <a:t>Inpatient </a:t>
            </a:r>
            <a:r>
              <a:rPr lang="en-US" altLang="en-US" dirty="0">
                <a:latin typeface="Arial" charset="0"/>
                <a:ea typeface="Times New Roman" charset="0"/>
                <a:cs typeface="Times New Roman" charset="0"/>
              </a:rPr>
              <a:t>treatment </a:t>
            </a:r>
            <a:r>
              <a:rPr lang="en-US" altLang="en-US" dirty="0" smtClean="0">
                <a:latin typeface="Arial" charset="0"/>
                <a:ea typeface="Times New Roman" charset="0"/>
                <a:cs typeface="Times New Roman" charset="0"/>
              </a:rPr>
              <a:t>     for Alcohol Withdrawal?</a:t>
            </a:r>
            <a:endParaRPr lang="en-US" altLang="en-US" dirty="0">
              <a:latin typeface="Arial" charset="0"/>
              <a:ea typeface="Arial" charset="0"/>
              <a:cs typeface="Arial" charset="0"/>
            </a:endParaRPr>
          </a:p>
        </p:txBody>
      </p:sp>
      <p:sp>
        <p:nvSpPr>
          <p:cNvPr id="84995" name="Rectangle 3"/>
          <p:cNvSpPr>
            <a:spLocks noGrp="1" noChangeArrowheads="1"/>
          </p:cNvSpPr>
          <p:nvPr>
            <p:ph type="body" idx="1"/>
          </p:nvPr>
        </p:nvSpPr>
        <p:spPr>
          <a:xfrm>
            <a:off x="1858963" y="1627189"/>
            <a:ext cx="8437562" cy="4389437"/>
          </a:xfrm>
        </p:spPr>
        <p:txBody>
          <a:bodyPr/>
          <a:lstStyle/>
          <a:p>
            <a:pPr>
              <a:lnSpc>
                <a:spcPct val="150000"/>
              </a:lnSpc>
              <a:buSzTx/>
            </a:pPr>
            <a:r>
              <a:rPr lang="en-US" altLang="en-US" dirty="0">
                <a:latin typeface="Arial" charset="0"/>
                <a:ea typeface="Times New Roman" charset="0"/>
                <a:cs typeface="Times New Roman" charset="0"/>
              </a:rPr>
              <a:t> 10 -20% of patients:</a:t>
            </a:r>
            <a:endParaRPr lang="en-US" altLang="en-US" sz="2400" dirty="0">
              <a:latin typeface="Arial" charset="0"/>
              <a:ea typeface="Times New Roman" charset="0"/>
              <a:cs typeface="Times New Roman" charset="0"/>
            </a:endParaRPr>
          </a:p>
          <a:p>
            <a:pPr lvl="3">
              <a:lnSpc>
                <a:spcPct val="150000"/>
              </a:lnSpc>
              <a:buSzTx/>
              <a:buFont typeface="Wingdings" charset="2"/>
              <a:buChar char="Ø"/>
            </a:pPr>
            <a:r>
              <a:rPr lang="en-US" altLang="en-US" sz="2400" dirty="0">
                <a:latin typeface="Arial" charset="0"/>
                <a:ea typeface="Times New Roman" charset="0"/>
                <a:cs typeface="Times New Roman" charset="0"/>
                <a:sym typeface="Symbol" charset="2"/>
              </a:rPr>
              <a:t> Previous history of DTs and / or seizures.</a:t>
            </a:r>
            <a:endParaRPr lang="en-US" altLang="en-US" sz="2400" dirty="0">
              <a:latin typeface="Arial" charset="0"/>
              <a:ea typeface="Times New Roman" charset="0"/>
              <a:cs typeface="Times New Roman" charset="0"/>
            </a:endParaRPr>
          </a:p>
          <a:p>
            <a:pPr lvl="3">
              <a:lnSpc>
                <a:spcPct val="150000"/>
              </a:lnSpc>
              <a:buSzTx/>
              <a:buFont typeface="Wingdings" charset="2"/>
              <a:buChar char="Ø"/>
            </a:pPr>
            <a:r>
              <a:rPr lang="en-US" altLang="en-US" sz="2400" dirty="0">
                <a:latin typeface="Arial" charset="0"/>
                <a:ea typeface="Times New Roman" charset="0"/>
                <a:cs typeface="Times New Roman" charset="0"/>
              </a:rPr>
              <a:t> Major medical-Cirrhosis, COPD, CAD</a:t>
            </a:r>
          </a:p>
          <a:p>
            <a:pPr lvl="3">
              <a:lnSpc>
                <a:spcPct val="150000"/>
              </a:lnSpc>
              <a:buSzTx/>
              <a:buFont typeface="Wingdings" charset="2"/>
              <a:buChar char="Ø"/>
            </a:pPr>
            <a:r>
              <a:rPr lang="en-US" altLang="en-US" sz="2400" dirty="0">
                <a:latin typeface="Arial" charset="0"/>
                <a:ea typeface="Times New Roman" charset="0"/>
                <a:cs typeface="Times New Roman" charset="0"/>
              </a:rPr>
              <a:t> Major psychiatric and/or drug problems</a:t>
            </a:r>
          </a:p>
          <a:p>
            <a:pPr lvl="3">
              <a:lnSpc>
                <a:spcPct val="150000"/>
              </a:lnSpc>
              <a:buSzTx/>
              <a:buFont typeface="Wingdings" charset="2"/>
              <a:buChar char="Ø"/>
            </a:pPr>
            <a:r>
              <a:rPr lang="en-US" altLang="en-US" sz="2400" dirty="0">
                <a:latin typeface="Arial" charset="0"/>
                <a:ea typeface="Times New Roman" charset="0"/>
                <a:cs typeface="Times New Roman" charset="0"/>
              </a:rPr>
              <a:t> Poor support, homelessness</a:t>
            </a:r>
          </a:p>
          <a:p>
            <a:pPr lvl="3">
              <a:lnSpc>
                <a:spcPct val="150000"/>
              </a:lnSpc>
              <a:buSzTx/>
              <a:buFont typeface="Wingdings" charset="2"/>
              <a:buChar char="Ø"/>
            </a:pPr>
            <a:r>
              <a:rPr lang="en-US" altLang="en-US" sz="2400" dirty="0">
                <a:latin typeface="Arial" charset="0"/>
                <a:ea typeface="Times New Roman" charset="0"/>
                <a:cs typeface="Times New Roman" charset="0"/>
              </a:rPr>
              <a:t> Pregnancy</a:t>
            </a:r>
          </a:p>
        </p:txBody>
      </p:sp>
    </p:spTree>
    <p:extLst>
      <p:ext uri="{BB962C8B-B14F-4D97-AF65-F5344CB8AC3E}">
        <p14:creationId xmlns:p14="http://schemas.microsoft.com/office/powerpoint/2010/main" val="409883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28800" y="133350"/>
            <a:ext cx="8724900" cy="1466850"/>
          </a:xfrm>
        </p:spPr>
        <p:txBody>
          <a:bodyPr/>
          <a:lstStyle/>
          <a:p>
            <a:r>
              <a:rPr lang="en-US" altLang="en-US" dirty="0">
                <a:latin typeface="Arial" charset="0"/>
                <a:ea typeface="Times New Roman" charset="0"/>
                <a:cs typeface="Times New Roman" charset="0"/>
              </a:rPr>
              <a:t>Clinical Institute Withdrawal Assessment (CIWA-</a:t>
            </a:r>
            <a:r>
              <a:rPr lang="en-US" altLang="en-US" dirty="0" err="1">
                <a:latin typeface="Arial" charset="0"/>
                <a:ea typeface="Times New Roman" charset="0"/>
                <a:cs typeface="Times New Roman" charset="0"/>
              </a:rPr>
              <a:t>Ar</a:t>
            </a:r>
            <a:r>
              <a:rPr lang="en-US" altLang="en-US" dirty="0">
                <a:latin typeface="Arial" charset="0"/>
                <a:ea typeface="Times New Roman" charset="0"/>
                <a:cs typeface="Times New Roman" charset="0"/>
              </a:rPr>
              <a:t>)</a:t>
            </a:r>
          </a:p>
        </p:txBody>
      </p:sp>
      <p:sp>
        <p:nvSpPr>
          <p:cNvPr id="87043" name="Rectangle 3"/>
          <p:cNvSpPr>
            <a:spLocks noGrp="1" noChangeArrowheads="1"/>
          </p:cNvSpPr>
          <p:nvPr>
            <p:ph type="body" idx="1"/>
          </p:nvPr>
        </p:nvSpPr>
        <p:spPr>
          <a:xfrm>
            <a:off x="1676400" y="1773238"/>
            <a:ext cx="8991600" cy="5084762"/>
          </a:xfrm>
        </p:spPr>
        <p:txBody>
          <a:bodyPr>
            <a:normAutofit lnSpcReduction="10000"/>
          </a:bodyPr>
          <a:lstStyle/>
          <a:p>
            <a:pPr>
              <a:spcBef>
                <a:spcPct val="70000"/>
              </a:spcBef>
              <a:buSzTx/>
            </a:pPr>
            <a:r>
              <a:rPr lang="en-US" altLang="en-US" dirty="0">
                <a:latin typeface="Arial" charset="0"/>
                <a:ea typeface="Times New Roman" charset="0"/>
                <a:cs typeface="Times New Roman" charset="0"/>
              </a:rPr>
              <a:t>Standardized assessment </a:t>
            </a:r>
            <a:r>
              <a:rPr lang="en-US" altLang="en-US" dirty="0" smtClean="0">
                <a:latin typeface="Arial" charset="0"/>
                <a:ea typeface="Times New Roman" charset="0"/>
                <a:cs typeface="Times New Roman" charset="0"/>
              </a:rPr>
              <a:t>of </a:t>
            </a:r>
            <a:r>
              <a:rPr lang="en-US" altLang="en-US" dirty="0">
                <a:latin typeface="Arial" charset="0"/>
                <a:ea typeface="Times New Roman" charset="0"/>
                <a:cs typeface="Times New Roman" charset="0"/>
              </a:rPr>
              <a:t>symptoms</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sym typeface="Symbol" charset="2"/>
              </a:rPr>
              <a:t> </a:t>
            </a:r>
            <a:r>
              <a:rPr lang="en-US" altLang="en-US" sz="2800" dirty="0">
                <a:latin typeface="Arial" charset="0"/>
                <a:ea typeface="Times New Roman" charset="0"/>
                <a:cs typeface="Times New Roman" charset="0"/>
              </a:rPr>
              <a:t>Autonomic activity (e.g. sweating or pulse &gt; 100)</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Hand tremor</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Insomnia</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Nausea or vomiting</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hallucinations or illusions</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agitation</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Anxiety</a:t>
            </a:r>
          </a:p>
          <a:p>
            <a:pPr marL="1714500" lvl="3" indent="-342900">
              <a:spcAft>
                <a:spcPct val="20000"/>
              </a:spcAft>
              <a:buFont typeface="Wingdings" charset="2"/>
              <a:buChar char="Ø"/>
            </a:pPr>
            <a:r>
              <a:rPr lang="en-US" altLang="en-US" sz="2800" dirty="0">
                <a:latin typeface="Arial" charset="0"/>
                <a:ea typeface="Times New Roman" charset="0"/>
                <a:cs typeface="Times New Roman" charset="0"/>
              </a:rPr>
              <a:t>Grand mal seizures</a:t>
            </a:r>
            <a:endParaRPr lang="en-US" altLang="en-US" sz="2800" dirty="0">
              <a:latin typeface="Arial" charset="0"/>
              <a:ea typeface="Arial" charset="0"/>
              <a:cs typeface="Arial" charset="0"/>
            </a:endParaRPr>
          </a:p>
          <a:p>
            <a:pPr>
              <a:spcBef>
                <a:spcPct val="70000"/>
              </a:spcBef>
              <a:buSzTx/>
            </a:pPr>
            <a:endParaRPr lang="en-US" altLang="en-US" dirty="0">
              <a:latin typeface="Arial" charset="0"/>
              <a:ea typeface="Times New Roman" charset="0"/>
              <a:cs typeface="Times New Roman" charset="0"/>
            </a:endParaRPr>
          </a:p>
        </p:txBody>
      </p:sp>
    </p:spTree>
    <p:extLst>
      <p:ext uri="{BB962C8B-B14F-4D97-AF65-F5344CB8AC3E}">
        <p14:creationId xmlns:p14="http://schemas.microsoft.com/office/powerpoint/2010/main" val="103960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a:t>
            </a:r>
            <a:r>
              <a:rPr lang="en-US" dirty="0" smtClean="0"/>
              <a:t> Opioid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1840-Heavy reliance on alcohol as drug of choice. Homemade stills were commonly used as was cider making</a:t>
            </a:r>
          </a:p>
          <a:p>
            <a:r>
              <a:rPr lang="en-US" dirty="0" smtClean="0"/>
              <a:t>1850 </a:t>
            </a:r>
            <a:r>
              <a:rPr lang="en-US" dirty="0" err="1" smtClean="0"/>
              <a:t>Vt</a:t>
            </a:r>
            <a:r>
              <a:rPr lang="en-US" dirty="0" smtClean="0"/>
              <a:t> enacted Prohibition against alcohol. Dram laws came about</a:t>
            </a:r>
          </a:p>
          <a:p>
            <a:r>
              <a:rPr lang="en-US" dirty="0" smtClean="0"/>
              <a:t>1860’s Post Civil War Morphine became available for soldiers with “military disease”</a:t>
            </a:r>
          </a:p>
          <a:p>
            <a:r>
              <a:rPr lang="en-US" dirty="0" smtClean="0"/>
              <a:t>1870-1890 Widespread use of opium containing products-patent medicines from England, paregoric, tinctures of opium, heroin, morphine products. Taken with a dram of alcohol for ingestion. </a:t>
            </a:r>
          </a:p>
          <a:p>
            <a:r>
              <a:rPr lang="en-US" dirty="0" smtClean="0"/>
              <a:t>Led to widespread abuse, demise and death as doses were not regulated.</a:t>
            </a:r>
          </a:p>
          <a:p>
            <a:r>
              <a:rPr lang="en-US" dirty="0" smtClean="0"/>
              <a:t>Boston had regularly received shipments of opium from Turkey destined for VT </a:t>
            </a:r>
            <a:endParaRPr lang="en-US" dirty="0"/>
          </a:p>
        </p:txBody>
      </p:sp>
    </p:spTree>
    <p:extLst>
      <p:ext uri="{BB962C8B-B14F-4D97-AF65-F5344CB8AC3E}">
        <p14:creationId xmlns:p14="http://schemas.microsoft.com/office/powerpoint/2010/main" val="189545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Grp="1" noChangeArrowheads="1"/>
          </p:cNvSpPr>
          <p:nvPr>
            <p:ph type="title"/>
          </p:nvPr>
        </p:nvSpPr>
        <p:spPr>
          <a:xfrm>
            <a:off x="1676400" y="609600"/>
            <a:ext cx="8756650" cy="584200"/>
          </a:xfrm>
        </p:spPr>
        <p:txBody>
          <a:bodyPr>
            <a:normAutofit fontScale="90000"/>
          </a:bodyPr>
          <a:lstStyle/>
          <a:p>
            <a:r>
              <a:rPr lang="en-US" altLang="en-US">
                <a:latin typeface="Arial" charset="0"/>
                <a:ea typeface="Times New Roman" charset="0"/>
                <a:cs typeface="Times New Roman" charset="0"/>
              </a:rPr>
              <a:t>Withdrawal Therapy</a:t>
            </a:r>
          </a:p>
        </p:txBody>
      </p:sp>
      <p:sp>
        <p:nvSpPr>
          <p:cNvPr id="89091" name="Rectangle 1027"/>
          <p:cNvSpPr>
            <a:spLocks noGrp="1" noChangeArrowheads="1"/>
          </p:cNvSpPr>
          <p:nvPr>
            <p:ph type="body" idx="1"/>
          </p:nvPr>
        </p:nvSpPr>
        <p:spPr>
          <a:xfrm>
            <a:off x="2286001" y="1295400"/>
            <a:ext cx="8156575" cy="5227638"/>
          </a:xfrm>
        </p:spPr>
        <p:txBody>
          <a:bodyPr>
            <a:normAutofit lnSpcReduction="10000"/>
          </a:bodyPr>
          <a:lstStyle/>
          <a:p>
            <a:pPr>
              <a:lnSpc>
                <a:spcPct val="150000"/>
              </a:lnSpc>
              <a:buSzTx/>
              <a:buFontTx/>
              <a:buNone/>
            </a:pPr>
            <a:r>
              <a:rPr lang="en-US" altLang="en-US" sz="2400">
                <a:latin typeface="Arial" charset="0"/>
                <a:ea typeface="Times New Roman" charset="0"/>
                <a:cs typeface="Times New Roman" charset="0"/>
              </a:rPr>
              <a:t> CIWA &lt;10, continue to observe hourly</a:t>
            </a:r>
          </a:p>
          <a:p>
            <a:pPr>
              <a:lnSpc>
                <a:spcPct val="150000"/>
              </a:lnSpc>
              <a:buSzTx/>
              <a:buFontTx/>
              <a:buNone/>
            </a:pPr>
            <a:r>
              <a:rPr lang="en-US" altLang="en-US" sz="2400">
                <a:latin typeface="Arial" charset="0"/>
                <a:ea typeface="Times New Roman" charset="0"/>
                <a:cs typeface="Times New Roman" charset="0"/>
              </a:rPr>
              <a:t>CIWA 10-20, diazepam 10 mg or lorazepam 1 mg</a:t>
            </a:r>
          </a:p>
          <a:p>
            <a:pPr>
              <a:lnSpc>
                <a:spcPct val="150000"/>
              </a:lnSpc>
              <a:buSzTx/>
              <a:buFontTx/>
              <a:buNone/>
            </a:pPr>
            <a:r>
              <a:rPr lang="en-US" altLang="en-US" sz="2400">
                <a:latin typeface="Arial" charset="0"/>
                <a:ea typeface="Times New Roman" charset="0"/>
                <a:cs typeface="Times New Roman" charset="0"/>
              </a:rPr>
              <a:t>CIWA &gt;20 diazepam 20 mg or lorazepam 2 mg</a:t>
            </a:r>
          </a:p>
          <a:p>
            <a:pPr>
              <a:lnSpc>
                <a:spcPct val="150000"/>
              </a:lnSpc>
              <a:buSzTx/>
              <a:buFontTx/>
              <a:buNone/>
            </a:pPr>
            <a:r>
              <a:rPr lang="en-US" altLang="en-US" sz="2400">
                <a:latin typeface="Arial" charset="0"/>
                <a:ea typeface="Times New Roman" charset="0"/>
                <a:cs typeface="Times New Roman" charset="0"/>
              </a:rPr>
              <a:t>Seizure risk highest 18-36 hours after last drink</a:t>
            </a:r>
          </a:p>
          <a:p>
            <a:pPr>
              <a:lnSpc>
                <a:spcPct val="150000"/>
              </a:lnSpc>
              <a:buSzTx/>
              <a:buFontTx/>
              <a:buNone/>
            </a:pPr>
            <a:r>
              <a:rPr lang="en-US" altLang="en-US" sz="2400">
                <a:latin typeface="Arial" charset="0"/>
                <a:ea typeface="Times New Roman" charset="0"/>
                <a:cs typeface="Times New Roman" charset="0"/>
              </a:rPr>
              <a:t>Delirium Tremens risk highest 72-120 hours after last drink</a:t>
            </a:r>
          </a:p>
          <a:p>
            <a:pPr>
              <a:lnSpc>
                <a:spcPct val="150000"/>
              </a:lnSpc>
              <a:buSzTx/>
              <a:buFontTx/>
              <a:buNone/>
            </a:pPr>
            <a:r>
              <a:rPr lang="en-US" altLang="en-US" sz="2400">
                <a:latin typeface="Arial" charset="0"/>
                <a:ea typeface="Times New Roman" charset="0"/>
                <a:cs typeface="Times New Roman" charset="0"/>
              </a:rPr>
              <a:t>Consider Haldol 2-5 mg po if psychotic</a:t>
            </a:r>
          </a:p>
          <a:p>
            <a:pPr>
              <a:lnSpc>
                <a:spcPct val="150000"/>
              </a:lnSpc>
              <a:buSzTx/>
              <a:buFontTx/>
              <a:buNone/>
            </a:pPr>
            <a:r>
              <a:rPr lang="en-US" altLang="en-US" sz="2400">
                <a:latin typeface="Arial" charset="0"/>
                <a:ea typeface="Times New Roman" charset="0"/>
                <a:cs typeface="Times New Roman" charset="0"/>
              </a:rPr>
              <a:t>Low threshold for ICU admission for potentially life threatening events</a:t>
            </a:r>
          </a:p>
        </p:txBody>
      </p:sp>
      <p:sp>
        <p:nvSpPr>
          <p:cNvPr id="89092" name="Text Box 1028"/>
          <p:cNvSpPr txBox="1">
            <a:spLocks noChangeArrowheads="1"/>
          </p:cNvSpPr>
          <p:nvPr/>
        </p:nvSpPr>
        <p:spPr bwMode="auto">
          <a:xfrm>
            <a:off x="3606800" y="48910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eaLnBrk="1" hangingPunct="1"/>
            <a:endParaRPr lang="en-US" altLang="en-US">
              <a:latin typeface="Arial" charset="0"/>
            </a:endParaRPr>
          </a:p>
        </p:txBody>
      </p:sp>
    </p:spTree>
    <p:extLst>
      <p:ext uri="{BB962C8B-B14F-4D97-AF65-F5344CB8AC3E}">
        <p14:creationId xmlns:p14="http://schemas.microsoft.com/office/powerpoint/2010/main" val="1832768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withdrawal treatment</a:t>
            </a:r>
            <a:endParaRPr lang="en-US" dirty="0"/>
          </a:p>
        </p:txBody>
      </p:sp>
      <p:sp>
        <p:nvSpPr>
          <p:cNvPr id="3" name="Content Placeholder 2"/>
          <p:cNvSpPr>
            <a:spLocks noGrp="1"/>
          </p:cNvSpPr>
          <p:nvPr>
            <p:ph idx="1"/>
          </p:nvPr>
        </p:nvSpPr>
        <p:spPr/>
        <p:txBody>
          <a:bodyPr/>
          <a:lstStyle/>
          <a:p>
            <a:r>
              <a:rPr lang="en-US" dirty="0" smtClean="0"/>
              <a:t>Naltrexone can be started</a:t>
            </a:r>
          </a:p>
          <a:p>
            <a:r>
              <a:rPr lang="en-US" dirty="0" err="1" smtClean="0"/>
              <a:t>Acamprosate</a:t>
            </a:r>
            <a:r>
              <a:rPr lang="en-US" dirty="0" smtClean="0"/>
              <a:t> can be started</a:t>
            </a:r>
          </a:p>
          <a:p>
            <a:r>
              <a:rPr lang="en-US" dirty="0" smtClean="0"/>
              <a:t>Antidepressants can be started but won’t work right away</a:t>
            </a:r>
          </a:p>
          <a:p>
            <a:r>
              <a:rPr lang="en-US" dirty="0" smtClean="0"/>
              <a:t>Avoidance of the sedatives is generally recommended</a:t>
            </a:r>
            <a:endParaRPr lang="en-US" dirty="0"/>
          </a:p>
        </p:txBody>
      </p:sp>
    </p:spTree>
    <p:extLst>
      <p:ext uri="{BB962C8B-B14F-4D97-AF65-F5344CB8AC3E}">
        <p14:creationId xmlns:p14="http://schemas.microsoft.com/office/powerpoint/2010/main" val="746194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z="4000">
                <a:latin typeface="Arial" charset="0"/>
                <a:ea typeface="Arial" charset="0"/>
                <a:cs typeface="Arial" charset="0"/>
              </a:rPr>
              <a:t>Drugs Approved for treatment of Alcohol Dependence</a:t>
            </a:r>
          </a:p>
        </p:txBody>
      </p:sp>
      <p:sp>
        <p:nvSpPr>
          <p:cNvPr id="69635" name="Content Placeholder 2"/>
          <p:cNvSpPr>
            <a:spLocks noGrp="1"/>
          </p:cNvSpPr>
          <p:nvPr>
            <p:ph idx="1"/>
          </p:nvPr>
        </p:nvSpPr>
        <p:spPr>
          <a:xfrm>
            <a:off x="2057400" y="1981200"/>
            <a:ext cx="8153400" cy="4114800"/>
          </a:xfrm>
        </p:spPr>
        <p:txBody>
          <a:bodyPr/>
          <a:lstStyle/>
          <a:p>
            <a:r>
              <a:rPr lang="en-US" altLang="en-US" dirty="0" err="1">
                <a:latin typeface="Arial" charset="0"/>
                <a:ea typeface="Arial" charset="0"/>
                <a:cs typeface="Arial" charset="0"/>
              </a:rPr>
              <a:t>Disulfiram</a:t>
            </a:r>
            <a:r>
              <a:rPr lang="en-US" altLang="en-US" dirty="0">
                <a:latin typeface="Arial" charset="0"/>
                <a:ea typeface="Arial" charset="0"/>
                <a:cs typeface="Arial" charset="0"/>
              </a:rPr>
              <a:t>  : Aldehyde Dehydrogenase inhibitor (Antabuse)</a:t>
            </a:r>
          </a:p>
          <a:p>
            <a:r>
              <a:rPr lang="en-US" altLang="en-US" dirty="0">
                <a:latin typeface="Arial" charset="0"/>
                <a:ea typeface="Arial" charset="0"/>
                <a:cs typeface="Arial" charset="0"/>
              </a:rPr>
              <a:t>Naltrexone :Reduces craving and modifies experience of </a:t>
            </a:r>
            <a:r>
              <a:rPr lang="en-US" altLang="en-US" dirty="0" smtClean="0">
                <a:latin typeface="Arial" charset="0"/>
                <a:ea typeface="Arial" charset="0"/>
                <a:cs typeface="Arial" charset="0"/>
              </a:rPr>
              <a:t>intoxication</a:t>
            </a:r>
          </a:p>
          <a:p>
            <a:r>
              <a:rPr lang="en-US" altLang="en-US" dirty="0" err="1" smtClean="0">
                <a:latin typeface="Arial" charset="0"/>
                <a:ea typeface="Arial" charset="0"/>
                <a:cs typeface="Arial" charset="0"/>
              </a:rPr>
              <a:t>Acamprosate</a:t>
            </a:r>
            <a:r>
              <a:rPr lang="en-US" altLang="en-US" dirty="0" smtClean="0">
                <a:latin typeface="Arial" charset="0"/>
                <a:ea typeface="Arial" charset="0"/>
                <a:cs typeface="Arial" charset="0"/>
              </a:rPr>
              <a:t> </a:t>
            </a:r>
            <a:r>
              <a:rPr lang="en-US" altLang="en-US" dirty="0">
                <a:latin typeface="Arial" charset="0"/>
                <a:ea typeface="Arial" charset="0"/>
                <a:cs typeface="Arial" charset="0"/>
              </a:rPr>
              <a:t>: May reduce negative reinforcement (</a:t>
            </a:r>
            <a:r>
              <a:rPr lang="en-US" altLang="en-US" dirty="0" err="1">
                <a:latin typeface="Arial" charset="0"/>
                <a:ea typeface="Arial" charset="0"/>
                <a:cs typeface="Arial" charset="0"/>
              </a:rPr>
              <a:t>Campral</a:t>
            </a:r>
            <a:r>
              <a:rPr lang="en-US" altLang="en-US" dirty="0">
                <a:latin typeface="Arial" charset="0"/>
                <a:ea typeface="Arial" charset="0"/>
                <a:cs typeface="Arial" charset="0"/>
              </a:rPr>
              <a:t>) </a:t>
            </a:r>
            <a:endParaRPr lang="en-US" altLang="en-US" dirty="0" smtClean="0">
              <a:latin typeface="Arial" charset="0"/>
              <a:ea typeface="Arial" charset="0"/>
              <a:cs typeface="Arial" charset="0"/>
            </a:endParaRPr>
          </a:p>
          <a:p>
            <a:r>
              <a:rPr lang="en-US" altLang="en-US" dirty="0" err="1" smtClean="0">
                <a:latin typeface="Arial" charset="0"/>
                <a:ea typeface="Arial" charset="0"/>
                <a:cs typeface="Arial" charset="0"/>
              </a:rPr>
              <a:t>Topiramate</a:t>
            </a:r>
            <a:r>
              <a:rPr lang="en-US" altLang="en-US" dirty="0" smtClean="0">
                <a:latin typeface="Arial" charset="0"/>
                <a:ea typeface="Arial" charset="0"/>
                <a:cs typeface="Arial" charset="0"/>
              </a:rPr>
              <a:t>-Evidence that it increases GABA which reduces the desire to drink</a:t>
            </a:r>
          </a:p>
          <a:p>
            <a:pPr>
              <a:buFontTx/>
              <a:buNone/>
            </a:pP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1425783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438400" y="533400"/>
            <a:ext cx="7315200" cy="838200"/>
          </a:xfrm>
        </p:spPr>
        <p:txBody>
          <a:bodyPr/>
          <a:lstStyle/>
          <a:p>
            <a:r>
              <a:rPr lang="en-US" altLang="en-US" sz="3200" b="1">
                <a:effectLst>
                  <a:outerShdw blurRad="38100" dist="38100" dir="2700000" algn="tl">
                    <a:srgbClr val="FFFFFF"/>
                  </a:outerShdw>
                </a:effectLst>
                <a:latin typeface="Arial" charset="0"/>
                <a:ea typeface="Arial" charset="0"/>
                <a:cs typeface="Arial" charset="0"/>
              </a:rPr>
              <a:t>Disulfiram (Antabuse)</a:t>
            </a:r>
            <a:endParaRPr lang="en-US" altLang="en-US">
              <a:latin typeface="Arial" charset="0"/>
              <a:ea typeface="Arial" charset="0"/>
              <a:cs typeface="Arial" charset="0"/>
            </a:endParaRPr>
          </a:p>
        </p:txBody>
      </p:sp>
      <p:sp>
        <p:nvSpPr>
          <p:cNvPr id="70659" name="Rectangle 3"/>
          <p:cNvSpPr>
            <a:spLocks noGrp="1" noChangeArrowheads="1"/>
          </p:cNvSpPr>
          <p:nvPr>
            <p:ph type="body" idx="1"/>
          </p:nvPr>
        </p:nvSpPr>
        <p:spPr>
          <a:xfrm>
            <a:off x="2438400" y="1828800"/>
            <a:ext cx="7315200" cy="4724400"/>
          </a:xfrm>
        </p:spPr>
        <p:txBody>
          <a:bodyPr>
            <a:normAutofit lnSpcReduction="10000"/>
          </a:bodyPr>
          <a:lstStyle/>
          <a:p>
            <a:r>
              <a:rPr lang="en-US" altLang="en-US" dirty="0">
                <a:latin typeface="Arial" charset="0"/>
                <a:ea typeface="Arial" charset="0"/>
                <a:cs typeface="Arial" charset="0"/>
              </a:rPr>
              <a:t>Alcohol sensitizing </a:t>
            </a:r>
          </a:p>
          <a:p>
            <a:r>
              <a:rPr lang="en-US" altLang="en-US" dirty="0">
                <a:latin typeface="Arial" charset="0"/>
                <a:ea typeface="Arial" charset="0"/>
                <a:cs typeface="Arial" charset="0"/>
              </a:rPr>
              <a:t>Deterrent from drinking</a:t>
            </a:r>
          </a:p>
          <a:p>
            <a:r>
              <a:rPr lang="en-US" altLang="en-US" dirty="0">
                <a:latin typeface="Arial" charset="0"/>
                <a:ea typeface="Arial" charset="0"/>
                <a:cs typeface="Arial" charset="0"/>
              </a:rPr>
              <a:t>Alters metabolism of ETOH</a:t>
            </a:r>
          </a:p>
          <a:p>
            <a:r>
              <a:rPr lang="en-US" altLang="en-US" dirty="0">
                <a:latin typeface="Arial" charset="0"/>
                <a:ea typeface="Arial" charset="0"/>
                <a:cs typeface="Arial" charset="0"/>
              </a:rPr>
              <a:t>Accumulation of acetaldehyde</a:t>
            </a:r>
          </a:p>
          <a:p>
            <a:r>
              <a:rPr lang="en-US" altLang="en-US" dirty="0">
                <a:latin typeface="Arial" charset="0"/>
                <a:ea typeface="Arial" charset="0"/>
                <a:cs typeface="Arial" charset="0"/>
              </a:rPr>
              <a:t>No effect on </a:t>
            </a:r>
            <a:r>
              <a:rPr lang="en-US" altLang="en-US" dirty="0" smtClean="0">
                <a:latin typeface="Arial" charset="0"/>
                <a:ea typeface="Arial" charset="0"/>
                <a:cs typeface="Arial" charset="0"/>
              </a:rPr>
              <a:t>desire</a:t>
            </a:r>
          </a:p>
          <a:p>
            <a:r>
              <a:rPr lang="en-US" altLang="en-US" dirty="0" smtClean="0">
                <a:latin typeface="Arial" charset="0"/>
                <a:ea typeface="Arial" charset="0"/>
                <a:cs typeface="Arial" charset="0"/>
              </a:rPr>
              <a:t>Can be taken for months to years</a:t>
            </a:r>
            <a:endParaRPr lang="en-US" altLang="en-US" dirty="0">
              <a:latin typeface="Arial" charset="0"/>
              <a:ea typeface="Arial" charset="0"/>
              <a:cs typeface="Arial" charset="0"/>
            </a:endParaRPr>
          </a:p>
          <a:p>
            <a:r>
              <a:rPr lang="en-US" altLang="en-US" dirty="0">
                <a:latin typeface="Arial" charset="0"/>
                <a:ea typeface="Arial" charset="0"/>
                <a:cs typeface="Arial" charset="0"/>
              </a:rPr>
              <a:t>Ingestion within several days</a:t>
            </a:r>
          </a:p>
          <a:p>
            <a:pPr lvl="1"/>
            <a:r>
              <a:rPr lang="en-US" altLang="en-US" dirty="0">
                <a:latin typeface="Arial" charset="0"/>
                <a:ea typeface="Arial" charset="0"/>
                <a:cs typeface="Arial" charset="0"/>
              </a:rPr>
              <a:t>flushing, throbbing headache, n/v, chest pain, </a:t>
            </a:r>
            <a:r>
              <a:rPr lang="en-US" altLang="en-US" dirty="0">
                <a:latin typeface="Arial" charset="0"/>
                <a:ea typeface="Arial" charset="0"/>
                <a:cs typeface="Arial" charset="0"/>
                <a:sym typeface="Symbol" charset="2"/>
              </a:rPr>
              <a:t></a:t>
            </a:r>
            <a:r>
              <a:rPr lang="en-US" altLang="en-US" dirty="0" smtClean="0">
                <a:latin typeface="Arial" charset="0"/>
                <a:ea typeface="Arial" charset="0"/>
                <a:cs typeface="Arial" charset="0"/>
                <a:sym typeface="Symbol" charset="2"/>
              </a:rPr>
              <a:t>BP</a:t>
            </a:r>
          </a:p>
          <a:p>
            <a:pPr marL="457200" lvl="1" indent="0">
              <a:buNone/>
            </a:pPr>
            <a:endParaRPr lang="en-US" altLang="en-US" sz="1600" dirty="0">
              <a:solidFill>
                <a:srgbClr val="FFFF00"/>
              </a:solidFill>
              <a:latin typeface="Arial" charset="0"/>
              <a:ea typeface="Arial" charset="0"/>
              <a:cs typeface="Arial" charset="0"/>
              <a:sym typeface="Symbol" charset="2"/>
            </a:endParaRPr>
          </a:p>
          <a:p>
            <a:pPr lvl="1">
              <a:buFont typeface="Arial" charset="0"/>
              <a:buNone/>
            </a:pPr>
            <a:r>
              <a:rPr lang="en-US" altLang="en-US" sz="1600" dirty="0">
                <a:solidFill>
                  <a:srgbClr val="FFFF00"/>
                </a:solidFill>
                <a:latin typeface="Arial" charset="0"/>
                <a:ea typeface="Arial" charset="0"/>
                <a:cs typeface="Arial" charset="0"/>
                <a:sym typeface="Symbol" charset="2"/>
              </a:rPr>
              <a:t>							</a:t>
            </a: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152518832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438400" y="609600"/>
            <a:ext cx="7315200" cy="762000"/>
          </a:xfrm>
        </p:spPr>
        <p:txBody>
          <a:bodyPr/>
          <a:lstStyle/>
          <a:p>
            <a:r>
              <a:rPr lang="en-US" altLang="en-US" sz="3200" b="1">
                <a:effectLst>
                  <a:outerShdw blurRad="38100" dist="38100" dir="2700000" algn="tl">
                    <a:srgbClr val="FFFFFF"/>
                  </a:outerShdw>
                </a:effectLst>
                <a:latin typeface="Arial" charset="0"/>
                <a:ea typeface="Arial" charset="0"/>
                <a:cs typeface="Arial" charset="0"/>
              </a:rPr>
              <a:t>Naltrexone (ReVia)</a:t>
            </a:r>
            <a:endParaRPr lang="en-US" altLang="en-US">
              <a:latin typeface="Arial" charset="0"/>
              <a:ea typeface="Arial" charset="0"/>
              <a:cs typeface="Arial" charset="0"/>
            </a:endParaRPr>
          </a:p>
        </p:txBody>
      </p:sp>
      <p:sp>
        <p:nvSpPr>
          <p:cNvPr id="72707" name="Rectangle 3"/>
          <p:cNvSpPr>
            <a:spLocks noGrp="1" noChangeArrowheads="1"/>
          </p:cNvSpPr>
          <p:nvPr>
            <p:ph type="body" idx="1"/>
          </p:nvPr>
        </p:nvSpPr>
        <p:spPr>
          <a:xfrm>
            <a:off x="2209800" y="1447800"/>
            <a:ext cx="7772400" cy="5410200"/>
          </a:xfrm>
        </p:spPr>
        <p:txBody>
          <a:bodyPr>
            <a:normAutofit fontScale="92500" lnSpcReduction="10000"/>
          </a:bodyPr>
          <a:lstStyle/>
          <a:p>
            <a:pPr>
              <a:lnSpc>
                <a:spcPct val="140000"/>
              </a:lnSpc>
            </a:pPr>
            <a:r>
              <a:rPr lang="en-US" altLang="en-US" dirty="0">
                <a:latin typeface="Arial" charset="0"/>
                <a:ea typeface="Arial" charset="0"/>
                <a:cs typeface="Arial" charset="0"/>
              </a:rPr>
              <a:t>Opioid antagonist</a:t>
            </a:r>
          </a:p>
          <a:p>
            <a:pPr>
              <a:lnSpc>
                <a:spcPct val="140000"/>
              </a:lnSpc>
            </a:pPr>
            <a:r>
              <a:rPr lang="en-US" altLang="en-US" dirty="0">
                <a:latin typeface="Arial" charset="0"/>
                <a:ea typeface="Arial" charset="0"/>
                <a:cs typeface="Arial" charset="0"/>
              </a:rPr>
              <a:t>Blocks opioid receptors (reward system) </a:t>
            </a:r>
          </a:p>
          <a:p>
            <a:pPr>
              <a:lnSpc>
                <a:spcPct val="140000"/>
              </a:lnSpc>
            </a:pPr>
            <a:r>
              <a:rPr lang="en-US" altLang="en-US" dirty="0">
                <a:latin typeface="Arial" charset="0"/>
                <a:ea typeface="Arial" charset="0"/>
                <a:cs typeface="Arial" charset="0"/>
              </a:rPr>
              <a:t>Reducing craving for alcohol</a:t>
            </a:r>
          </a:p>
          <a:p>
            <a:pPr>
              <a:lnSpc>
                <a:spcPct val="140000"/>
              </a:lnSpc>
            </a:pPr>
            <a:r>
              <a:rPr lang="en-US" altLang="en-US" dirty="0" smtClean="0">
                <a:latin typeface="Arial" charset="0"/>
                <a:ea typeface="Arial" charset="0"/>
                <a:cs typeface="Arial" charset="0"/>
              </a:rPr>
              <a:t>Reduces the amount of alcohol consumed and total days of drinking</a:t>
            </a:r>
          </a:p>
          <a:p>
            <a:pPr>
              <a:lnSpc>
                <a:spcPct val="140000"/>
              </a:lnSpc>
            </a:pPr>
            <a:r>
              <a:rPr lang="en-US" altLang="en-US" dirty="0" smtClean="0">
                <a:latin typeface="Arial" charset="0"/>
                <a:ea typeface="Arial" charset="0"/>
                <a:cs typeface="Arial" charset="0"/>
              </a:rPr>
              <a:t>Shown to be effective when combined with physician office visits every few weeks for reinforcement</a:t>
            </a:r>
            <a:r>
              <a:rPr lang="en-US" altLang="en-US" dirty="0">
                <a:latin typeface="Arial" charset="0"/>
                <a:ea typeface="Arial" charset="0"/>
                <a:cs typeface="Arial" charset="0"/>
              </a:rPr>
              <a:t>									</a:t>
            </a:r>
          </a:p>
          <a:p>
            <a:pPr>
              <a:lnSpc>
                <a:spcPct val="110000"/>
              </a:lnSpc>
            </a:pP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81103417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a:latin typeface="Arial" charset="0"/>
                <a:ea typeface="Arial" charset="0"/>
                <a:cs typeface="Arial" charset="0"/>
              </a:rPr>
              <a:t>Naltrexone IM (Vivitrol)</a:t>
            </a:r>
          </a:p>
        </p:txBody>
      </p:sp>
      <p:sp>
        <p:nvSpPr>
          <p:cNvPr id="74755" name="Content Placeholder 2"/>
          <p:cNvSpPr>
            <a:spLocks noGrp="1"/>
          </p:cNvSpPr>
          <p:nvPr>
            <p:ph idx="1"/>
          </p:nvPr>
        </p:nvSpPr>
        <p:spPr/>
        <p:txBody>
          <a:bodyPr/>
          <a:lstStyle/>
          <a:p>
            <a:r>
              <a:rPr lang="en-US" altLang="en-US" dirty="0">
                <a:latin typeface="Arial" charset="0"/>
                <a:ea typeface="Arial" charset="0"/>
                <a:cs typeface="Arial" charset="0"/>
              </a:rPr>
              <a:t>Monthly injection</a:t>
            </a:r>
          </a:p>
          <a:p>
            <a:r>
              <a:rPr lang="en-US" altLang="en-US" dirty="0" smtClean="0">
                <a:latin typeface="Arial" charset="0"/>
                <a:ea typeface="Arial" charset="0"/>
                <a:cs typeface="Arial" charset="0"/>
              </a:rPr>
              <a:t>About $800 a shot</a:t>
            </a:r>
          </a:p>
          <a:p>
            <a:r>
              <a:rPr lang="en-US" altLang="en-US" dirty="0" smtClean="0">
                <a:latin typeface="Arial" charset="0"/>
                <a:ea typeface="Arial" charset="0"/>
                <a:cs typeface="Arial" charset="0"/>
              </a:rPr>
              <a:t>Better compliance</a:t>
            </a:r>
          </a:p>
          <a:p>
            <a:r>
              <a:rPr lang="en-US" altLang="en-US" dirty="0" smtClean="0">
                <a:latin typeface="Arial" charset="0"/>
                <a:ea typeface="Arial" charset="0"/>
                <a:cs typeface="Arial" charset="0"/>
              </a:rPr>
              <a:t>Concern about pain as it is a full opioid blocker</a:t>
            </a:r>
          </a:p>
        </p:txBody>
      </p:sp>
    </p:spTree>
    <p:extLst>
      <p:ext uri="{BB962C8B-B14F-4D97-AF65-F5344CB8AC3E}">
        <p14:creationId xmlns:p14="http://schemas.microsoft.com/office/powerpoint/2010/main" val="260895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latin typeface="Arial" charset="0"/>
                <a:ea typeface="Arial" charset="0"/>
                <a:cs typeface="Arial" charset="0"/>
              </a:rPr>
              <a:t>Acamprosate</a:t>
            </a:r>
          </a:p>
        </p:txBody>
      </p:sp>
      <p:sp>
        <p:nvSpPr>
          <p:cNvPr id="75779" name="Rectangle 3"/>
          <p:cNvSpPr>
            <a:spLocks noGrp="1" noChangeArrowheads="1"/>
          </p:cNvSpPr>
          <p:nvPr>
            <p:ph type="body" idx="1"/>
          </p:nvPr>
        </p:nvSpPr>
        <p:spPr/>
        <p:txBody>
          <a:bodyPr/>
          <a:lstStyle/>
          <a:p>
            <a:r>
              <a:rPr lang="en-US" altLang="en-US" dirty="0">
                <a:latin typeface="Arial" charset="0"/>
                <a:ea typeface="Arial" charset="0"/>
                <a:cs typeface="Arial" charset="0"/>
              </a:rPr>
              <a:t>Glutamate analog</a:t>
            </a:r>
          </a:p>
          <a:p>
            <a:r>
              <a:rPr lang="en-US" altLang="en-US" dirty="0">
                <a:latin typeface="Arial" charset="0"/>
                <a:ea typeface="Arial" charset="0"/>
                <a:cs typeface="Arial" charset="0"/>
              </a:rPr>
              <a:t>Available in US as of 2004</a:t>
            </a:r>
          </a:p>
          <a:p>
            <a:r>
              <a:rPr lang="en-US" altLang="en-US" dirty="0">
                <a:latin typeface="Arial" charset="0"/>
                <a:ea typeface="Arial" charset="0"/>
                <a:cs typeface="Arial" charset="0"/>
              </a:rPr>
              <a:t>Reduces craving by preventing excitation of glutamate receptors</a:t>
            </a:r>
          </a:p>
          <a:p>
            <a:r>
              <a:rPr lang="en-US" altLang="en-US" dirty="0">
                <a:latin typeface="Arial" charset="0"/>
                <a:ea typeface="Arial" charset="0"/>
                <a:cs typeface="Arial" charset="0"/>
              </a:rPr>
              <a:t>Taken 3 times a day</a:t>
            </a:r>
          </a:p>
          <a:p>
            <a:endParaRPr lang="en-US" altLang="en-US" dirty="0">
              <a:latin typeface="Arial" charset="0"/>
              <a:ea typeface="Arial" charset="0"/>
              <a:cs typeface="Arial" charset="0"/>
            </a:endParaRPr>
          </a:p>
          <a:p>
            <a:pPr>
              <a:buFontTx/>
              <a:buNone/>
            </a:pPr>
            <a:r>
              <a:rPr lang="en-US" altLang="en-US" dirty="0">
                <a:latin typeface="Arial" charset="0"/>
                <a:ea typeface="Arial" charset="0"/>
                <a:cs typeface="Arial" charset="0"/>
              </a:rPr>
              <a:t>														</a:t>
            </a:r>
          </a:p>
        </p:txBody>
      </p:sp>
    </p:spTree>
    <p:extLst>
      <p:ext uri="{BB962C8B-B14F-4D97-AF65-F5344CB8AC3E}">
        <p14:creationId xmlns:p14="http://schemas.microsoft.com/office/powerpoint/2010/main" val="186128454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Topirimate</a:t>
            </a:r>
            <a:endParaRPr lang="en-US" dirty="0"/>
          </a:p>
        </p:txBody>
      </p:sp>
      <p:sp>
        <p:nvSpPr>
          <p:cNvPr id="3" name="Content Placeholder 2"/>
          <p:cNvSpPr>
            <a:spLocks noGrp="1"/>
          </p:cNvSpPr>
          <p:nvPr>
            <p:ph idx="1"/>
          </p:nvPr>
        </p:nvSpPr>
        <p:spPr/>
        <p:txBody>
          <a:bodyPr/>
          <a:lstStyle/>
          <a:p>
            <a:r>
              <a:rPr lang="en-US" dirty="0" smtClean="0"/>
              <a:t>Taken once or twice a day</a:t>
            </a:r>
          </a:p>
          <a:p>
            <a:r>
              <a:rPr lang="en-US" dirty="0" smtClean="0"/>
              <a:t>Has an effect on glutamate receptors in a sub group of people</a:t>
            </a:r>
          </a:p>
          <a:p>
            <a:r>
              <a:rPr lang="en-US" dirty="0" smtClean="0"/>
              <a:t>Reduced total number of drinking days and reduced amount consumed</a:t>
            </a:r>
          </a:p>
          <a:p>
            <a:r>
              <a:rPr lang="en-US" dirty="0" smtClean="0"/>
              <a:t>Can cause dizziness, fatigue and memory problems</a:t>
            </a:r>
            <a:endParaRPr lang="en-US" dirty="0"/>
          </a:p>
        </p:txBody>
      </p:sp>
    </p:spTree>
    <p:extLst>
      <p:ext uri="{BB962C8B-B14F-4D97-AF65-F5344CB8AC3E}">
        <p14:creationId xmlns:p14="http://schemas.microsoft.com/office/powerpoint/2010/main" val="1640248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8" descr="opium5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5857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438400" y="1219200"/>
            <a:ext cx="7315200" cy="48768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dirty="0" smtClean="0">
                <a:latin typeface="Arial" charset="0"/>
                <a:ea typeface="Arial" charset="0"/>
                <a:cs typeface="Arial" charset="0"/>
              </a:rPr>
              <a:t>“Among the remedies which it has pleased Almighty God to give to man to relieve his sufferings, none is so universal and so efficacious as opium”</a:t>
            </a:r>
          </a:p>
          <a:p>
            <a:pPr>
              <a:buFontTx/>
              <a:buNone/>
            </a:pPr>
            <a:r>
              <a:rPr lang="en-US" altLang="en-US" dirty="0" smtClean="0">
                <a:latin typeface="Arial" charset="0"/>
                <a:ea typeface="Arial" charset="0"/>
                <a:cs typeface="Arial" charset="0"/>
              </a:rPr>
              <a:t>						</a:t>
            </a:r>
          </a:p>
          <a:p>
            <a:pPr>
              <a:buFontTx/>
              <a:buNone/>
            </a:pPr>
            <a:r>
              <a:rPr lang="en-US" altLang="en-US" dirty="0" smtClean="0">
                <a:latin typeface="Arial" charset="0"/>
                <a:ea typeface="Arial" charset="0"/>
                <a:cs typeface="Arial" charset="0"/>
              </a:rPr>
              <a:t>					Sydenham, 1680</a:t>
            </a:r>
          </a:p>
          <a:p>
            <a:pPr>
              <a:buFontTx/>
              <a:buNone/>
            </a:pPr>
            <a:endParaRPr lang="en-US" altLang="en-US" dirty="0" smtClean="0">
              <a:latin typeface="Arial" charset="0"/>
              <a:ea typeface="Arial" charset="0"/>
              <a:cs typeface="Arial" charset="0"/>
            </a:endParaRPr>
          </a:p>
          <a:p>
            <a:pPr>
              <a:buFontTx/>
              <a:buNone/>
            </a:pPr>
            <a:r>
              <a:rPr lang="en-US" altLang="en-US" dirty="0" smtClean="0">
                <a:latin typeface="Arial" charset="0"/>
                <a:ea typeface="Arial" charset="0"/>
                <a:cs typeface="Arial" charset="0"/>
              </a:rPr>
              <a:t>							</a:t>
            </a: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178923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a:t>
            </a:r>
            <a:r>
              <a:rPr lang="en-US" dirty="0" smtClean="0"/>
              <a:t> Opioid History</a:t>
            </a:r>
            <a:endParaRPr lang="en-US" dirty="0"/>
          </a:p>
        </p:txBody>
      </p:sp>
      <p:sp>
        <p:nvSpPr>
          <p:cNvPr id="3" name="Content Placeholder 2"/>
          <p:cNvSpPr>
            <a:spLocks noGrp="1"/>
          </p:cNvSpPr>
          <p:nvPr>
            <p:ph idx="1"/>
          </p:nvPr>
        </p:nvSpPr>
        <p:spPr/>
        <p:txBody>
          <a:bodyPr/>
          <a:lstStyle/>
          <a:p>
            <a:r>
              <a:rPr lang="en-US" dirty="0" smtClean="0"/>
              <a:t>1890-1900 Abuse of opioids was so extensive that NH and Mass enacted laws to ban the export of opium containing products from VT into their states. Physicians, druggists and apothecaries and general stores dispensed opium products. 3 major manufacturers in the State</a:t>
            </a:r>
          </a:p>
          <a:p>
            <a:r>
              <a:rPr lang="en-US" dirty="0" smtClean="0"/>
              <a:t>1900 </a:t>
            </a:r>
            <a:r>
              <a:rPr lang="en-US" dirty="0" err="1" smtClean="0"/>
              <a:t>Vt</a:t>
            </a:r>
            <a:r>
              <a:rPr lang="en-US" dirty="0" smtClean="0"/>
              <a:t> Medical Society speech by Dr. A.P. Grinnell indicated that based on an incomplete survey he performed of all of the above purveyors, 3,300,000 doses of opium were dispensed monthly-enough for 1 ½ doses for every man and woman above 21 a day for a year or ½ dose for every Vermonter and he estimated that this was underreported by a factor of 5.</a:t>
            </a:r>
            <a:endParaRPr lang="en-US" dirty="0"/>
          </a:p>
        </p:txBody>
      </p:sp>
    </p:spTree>
    <p:extLst>
      <p:ext uri="{BB962C8B-B14F-4D97-AF65-F5344CB8AC3E}">
        <p14:creationId xmlns:p14="http://schemas.microsoft.com/office/powerpoint/2010/main" val="1916352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slide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1" name="TextBox 2"/>
          <p:cNvSpPr txBox="1">
            <a:spLocks noChangeArrowheads="1"/>
          </p:cNvSpPr>
          <p:nvPr/>
        </p:nvSpPr>
        <p:spPr bwMode="auto">
          <a:xfrm>
            <a:off x="8839200" y="6248401"/>
            <a:ext cx="129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a:solidFill>
                  <a:srgbClr val="FFFF00"/>
                </a:solidFill>
                <a:latin typeface="Arial" charset="0"/>
              </a:rPr>
              <a:t>JRB 2010</a:t>
            </a:r>
          </a:p>
        </p:txBody>
      </p:sp>
    </p:spTree>
    <p:extLst>
      <p:ext uri="{BB962C8B-B14F-4D97-AF65-F5344CB8AC3E}">
        <p14:creationId xmlns:p14="http://schemas.microsoft.com/office/powerpoint/2010/main" val="37902743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body" idx="1"/>
          </p:nvPr>
        </p:nvSpPr>
        <p:spPr>
          <a:xfrm>
            <a:off x="2209800" y="4572000"/>
            <a:ext cx="7772400" cy="2057400"/>
          </a:xfrm>
        </p:spPr>
        <p:txBody>
          <a:bodyPr>
            <a:normAutofit lnSpcReduction="10000"/>
          </a:bodyPr>
          <a:lstStyle/>
          <a:p>
            <a:pPr>
              <a:lnSpc>
                <a:spcPct val="90000"/>
              </a:lnSpc>
            </a:pPr>
            <a:r>
              <a:rPr lang="en-US" altLang="en-US" sz="1800" b="1">
                <a:latin typeface="Arial" charset="0"/>
                <a:ea typeface="Arial" charset="0"/>
                <a:cs typeface="Arial" charset="0"/>
              </a:rPr>
              <a:t>Dopamine pathways in the Ventral Tegmentum(VT) to the Nucleus Accumbens(NA) and Medial Frontal Cortex(MFC) are activated during rewarding behaviors. Mu receptors in the VT,NA,MFC,and Locus Coeruleus(LC). Chronic opiates cause  LC inhibition and stopping them causes excitation in the LC and withdrawal symptoms. Opiates also reduce glucose metabolism globally in the brain. GABA receptors are scattered throughout this area and are involved with reward for ethanol, BZD, and opiates.</a:t>
            </a:r>
          </a:p>
          <a:p>
            <a:pPr>
              <a:lnSpc>
                <a:spcPct val="90000"/>
              </a:lnSpc>
              <a:buFontTx/>
              <a:buNone/>
            </a:pPr>
            <a:endParaRPr lang="en-US" altLang="en-US">
              <a:latin typeface="Arial" charset="0"/>
              <a:ea typeface="Arial" charset="0"/>
              <a:cs typeface="Arial" charset="0"/>
            </a:endParaRPr>
          </a:p>
        </p:txBody>
      </p:sp>
      <p:graphicFrame>
        <p:nvGraphicFramePr>
          <p:cNvPr id="41986" name="Object 2"/>
          <p:cNvGraphicFramePr>
            <a:graphicFrameLocks noGrp="1" noChangeAspect="1"/>
          </p:cNvGraphicFramePr>
          <p:nvPr>
            <p:ph type="title"/>
          </p:nvPr>
        </p:nvGraphicFramePr>
        <p:xfrm>
          <a:off x="1524000" y="228600"/>
          <a:ext cx="9144000" cy="4343400"/>
        </p:xfrm>
        <a:graphic>
          <a:graphicData uri="http://schemas.openxmlformats.org/presentationml/2006/ole">
            <mc:AlternateContent xmlns:mc="http://schemas.openxmlformats.org/markup-compatibility/2006">
              <mc:Choice xmlns:v="urn:schemas-microsoft-com:vml" Requires="v">
                <p:oleObj spid="_x0000_s1027" name="Image Document" r:id="rId3" imgW="6067440" imgH="5619600" progId="Imaging.Document">
                  <p:embed/>
                </p:oleObj>
              </mc:Choice>
              <mc:Fallback>
                <p:oleObj name="Image Document" r:id="rId3" imgW="6067440" imgH="5619600" progId="Imaging.Documen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8600"/>
                        <a:ext cx="9144000" cy="4343400"/>
                      </a:xfrm>
                      <a:prstGeom prst="rect">
                        <a:avLst/>
                      </a:prstGeom>
                      <a:gradFill rotWithShape="0">
                        <a:gsLst>
                          <a:gs pos="0">
                            <a:srgbClr val="FF6699"/>
                          </a:gs>
                          <a:gs pos="100000">
                            <a:srgbClr val="FF66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13496447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82" name="Object 2"/>
          <p:cNvGraphicFramePr>
            <a:graphicFrameLocks noChangeAspect="1"/>
          </p:cNvGraphicFramePr>
          <p:nvPr/>
        </p:nvGraphicFramePr>
        <p:xfrm>
          <a:off x="1905000" y="228601"/>
          <a:ext cx="8534400" cy="6005513"/>
        </p:xfrm>
        <a:graphic>
          <a:graphicData uri="http://schemas.openxmlformats.org/presentationml/2006/ole">
            <mc:AlternateContent xmlns:mc="http://schemas.openxmlformats.org/markup-compatibility/2006">
              <mc:Choice xmlns:v="urn:schemas-microsoft-com:vml" Requires="v">
                <p:oleObj spid="_x0000_s73731" name="Image Document" r:id="rId3" imgW="7496280" imgH="5610240" progId="Imaging.Document">
                  <p:embed/>
                </p:oleObj>
              </mc:Choice>
              <mc:Fallback>
                <p:oleObj name="Image Document" r:id="rId3" imgW="7496280" imgH="5610240" progId="Imaging.Documen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1"/>
                        <a:ext cx="8534400" cy="600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2883" name="TextBox 2"/>
          <p:cNvSpPr txBox="1">
            <a:spLocks noChangeArrowheads="1"/>
          </p:cNvSpPr>
          <p:nvPr/>
        </p:nvSpPr>
        <p:spPr bwMode="auto">
          <a:xfrm>
            <a:off x="9067800" y="5715001"/>
            <a:ext cx="1066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a:solidFill>
                  <a:srgbClr val="FFFF00"/>
                </a:solidFill>
                <a:latin typeface="Arial" charset="0"/>
              </a:rPr>
              <a:t>JRB 2010</a:t>
            </a:r>
          </a:p>
        </p:txBody>
      </p:sp>
    </p:spTree>
    <p:extLst>
      <p:ext uri="{BB962C8B-B14F-4D97-AF65-F5344CB8AC3E}">
        <p14:creationId xmlns:p14="http://schemas.microsoft.com/office/powerpoint/2010/main" val="16240621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Heroin</a:t>
            </a:r>
          </a:p>
        </p:txBody>
      </p:sp>
      <p:pic>
        <p:nvPicPr>
          <p:cNvPr id="46083" name="Picture 3" descr="her1"/>
          <p:cNvPicPr>
            <a:picLocks noChangeAspect="1" noChangeArrowheads="1"/>
          </p:cNvPicPr>
          <p:nvPr/>
        </p:nvPicPr>
        <p:blipFill>
          <a:blip r:embed="rId2"/>
          <a:srcRect/>
          <a:stretch>
            <a:fillRect/>
          </a:stretch>
        </p:blipFill>
        <p:spPr bwMode="auto">
          <a:xfrm>
            <a:off x="2438400" y="1600200"/>
            <a:ext cx="4572000" cy="3657600"/>
          </a:xfrm>
          <a:prstGeom prst="rect">
            <a:avLst/>
          </a:prstGeom>
          <a:noFill/>
          <a:ln w="9525">
            <a:noFill/>
            <a:miter lim="800000"/>
            <a:headEnd/>
            <a:tailEnd/>
          </a:ln>
        </p:spPr>
      </p:pic>
      <p:pic>
        <p:nvPicPr>
          <p:cNvPr id="46084" name="Picture 4" descr="j0279538"/>
          <p:cNvPicPr>
            <a:picLocks noChangeAspect="1" noChangeArrowheads="1"/>
          </p:cNvPicPr>
          <p:nvPr/>
        </p:nvPicPr>
        <p:blipFill>
          <a:blip r:embed="rId3"/>
          <a:srcRect/>
          <a:stretch>
            <a:fillRect/>
          </a:stretch>
        </p:blipFill>
        <p:spPr bwMode="auto">
          <a:xfrm>
            <a:off x="7315200" y="3200400"/>
            <a:ext cx="3124200" cy="1752600"/>
          </a:xfrm>
          <a:prstGeom prst="rect">
            <a:avLst/>
          </a:prstGeom>
          <a:noFill/>
          <a:ln w="9525">
            <a:noFill/>
            <a:miter lim="800000"/>
            <a:headEnd/>
            <a:tailEnd/>
          </a:ln>
        </p:spPr>
      </p:pic>
    </p:spTree>
    <p:extLst>
      <p:ext uri="{BB962C8B-B14F-4D97-AF65-F5344CB8AC3E}">
        <p14:creationId xmlns:p14="http://schemas.microsoft.com/office/powerpoint/2010/main" val="1417533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Oxycodone</a:t>
            </a:r>
          </a:p>
        </p:txBody>
      </p:sp>
      <p:pic>
        <p:nvPicPr>
          <p:cNvPr id="48131" name="Picture 3" descr="Aoxy"/>
          <p:cNvPicPr>
            <a:picLocks noChangeAspect="1" noChangeArrowheads="1"/>
          </p:cNvPicPr>
          <p:nvPr/>
        </p:nvPicPr>
        <p:blipFill>
          <a:blip r:embed="rId2"/>
          <a:srcRect/>
          <a:stretch>
            <a:fillRect/>
          </a:stretch>
        </p:blipFill>
        <p:spPr bwMode="auto">
          <a:xfrm>
            <a:off x="3429000" y="1876426"/>
            <a:ext cx="5791200" cy="4676775"/>
          </a:xfrm>
          <a:prstGeom prst="rect">
            <a:avLst/>
          </a:prstGeom>
          <a:noFill/>
          <a:ln w="9525">
            <a:noFill/>
            <a:miter lim="800000"/>
            <a:headEnd/>
            <a:tailEnd/>
          </a:ln>
        </p:spPr>
      </p:pic>
    </p:spTree>
    <p:extLst>
      <p:ext uri="{BB962C8B-B14F-4D97-AF65-F5344CB8AC3E}">
        <p14:creationId xmlns:p14="http://schemas.microsoft.com/office/powerpoint/2010/main" val="294962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981200" y="274639"/>
            <a:ext cx="8229600" cy="947737"/>
          </a:xfrm>
        </p:spPr>
        <p:txBody>
          <a:bodyPr>
            <a:normAutofit fontScale="90000"/>
          </a:bodyPr>
          <a:lstStyle/>
          <a:p>
            <a:r>
              <a:rPr lang="en-US" altLang="en-US" sz="3600">
                <a:latin typeface="Arial" charset="0"/>
                <a:ea typeface="Arial" charset="0"/>
                <a:cs typeface="Arial" charset="0"/>
              </a:rPr>
              <a:t>Impact of Short-Acting Heroin As Used on a Chronic Basis in Humans</a:t>
            </a:r>
          </a:p>
        </p:txBody>
      </p:sp>
      <p:sp>
        <p:nvSpPr>
          <p:cNvPr id="129027" name="Rectangle 3"/>
          <p:cNvSpPr>
            <a:spLocks noChangeArrowheads="1"/>
          </p:cNvSpPr>
          <p:nvPr/>
        </p:nvSpPr>
        <p:spPr bwMode="auto">
          <a:xfrm rot="-5400000">
            <a:off x="654844" y="3542506"/>
            <a:ext cx="271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a:r>
              <a:rPr lang="en-US" altLang="en-US" sz="1800" b="1">
                <a:latin typeface="Helvetica" charset="0"/>
              </a:rPr>
              <a:t>Functional State (Heroin)</a:t>
            </a:r>
            <a:endParaRPr lang="en-US" altLang="en-US" sz="1800" baseline="-25000">
              <a:latin typeface="Helvetica" charset="0"/>
            </a:endParaRPr>
          </a:p>
        </p:txBody>
      </p:sp>
      <p:sp>
        <p:nvSpPr>
          <p:cNvPr id="129028" name="Rectangle 4"/>
          <p:cNvSpPr>
            <a:spLocks noChangeArrowheads="1"/>
          </p:cNvSpPr>
          <p:nvPr/>
        </p:nvSpPr>
        <p:spPr bwMode="auto">
          <a:xfrm rot="-4772208">
            <a:off x="8753820" y="3295879"/>
            <a:ext cx="9137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b="1">
                <a:latin typeface="Helvetica" charset="0"/>
              </a:rPr>
              <a:t>(overdose)</a:t>
            </a:r>
            <a:endParaRPr lang="en-US" altLang="en-US" baseline="-25000">
              <a:latin typeface="Helvetica" charset="0"/>
            </a:endParaRPr>
          </a:p>
        </p:txBody>
      </p:sp>
      <p:sp>
        <p:nvSpPr>
          <p:cNvPr id="129029" name="Rectangle 5"/>
          <p:cNvSpPr>
            <a:spLocks noChangeArrowheads="1"/>
          </p:cNvSpPr>
          <p:nvPr/>
        </p:nvSpPr>
        <p:spPr bwMode="auto">
          <a:xfrm>
            <a:off x="2727326" y="2501901"/>
            <a:ext cx="644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"High"</a:t>
            </a:r>
            <a:endParaRPr lang="en-US" altLang="en-US" sz="1600" b="1" baseline="-25000">
              <a:latin typeface="Helvetica" charset="0"/>
            </a:endParaRPr>
          </a:p>
        </p:txBody>
      </p:sp>
      <p:sp>
        <p:nvSpPr>
          <p:cNvPr id="129030" name="Rectangle 6"/>
          <p:cNvSpPr>
            <a:spLocks noChangeArrowheads="1"/>
          </p:cNvSpPr>
          <p:nvPr/>
        </p:nvSpPr>
        <p:spPr bwMode="auto">
          <a:xfrm>
            <a:off x="2409826" y="3643314"/>
            <a:ext cx="962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"Straight"</a:t>
            </a:r>
            <a:endParaRPr lang="en-US" altLang="en-US" sz="1600" b="1" baseline="-25000">
              <a:latin typeface="Helvetica" charset="0"/>
            </a:endParaRPr>
          </a:p>
        </p:txBody>
      </p:sp>
      <p:sp>
        <p:nvSpPr>
          <p:cNvPr id="129031" name="Rectangle 7"/>
          <p:cNvSpPr>
            <a:spLocks noChangeArrowheads="1"/>
          </p:cNvSpPr>
          <p:nvPr/>
        </p:nvSpPr>
        <p:spPr bwMode="auto">
          <a:xfrm>
            <a:off x="2760664" y="4802189"/>
            <a:ext cx="61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"Sick"</a:t>
            </a:r>
            <a:endParaRPr lang="en-US" altLang="en-US" sz="1600" b="1" baseline="-25000">
              <a:latin typeface="Helvetica" charset="0"/>
            </a:endParaRPr>
          </a:p>
        </p:txBody>
      </p:sp>
      <p:sp>
        <p:nvSpPr>
          <p:cNvPr id="129032" name="Rectangle 8"/>
          <p:cNvSpPr>
            <a:spLocks noChangeArrowheads="1"/>
          </p:cNvSpPr>
          <p:nvPr/>
        </p:nvSpPr>
        <p:spPr bwMode="auto">
          <a:xfrm>
            <a:off x="3810001" y="5943601"/>
            <a:ext cx="5642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Days</a:t>
            </a:r>
            <a:endParaRPr lang="en-US" altLang="en-US" sz="1800" baseline="-25000"/>
          </a:p>
        </p:txBody>
      </p:sp>
      <p:sp>
        <p:nvSpPr>
          <p:cNvPr id="129033" name="Text Box 9"/>
          <p:cNvSpPr txBox="1">
            <a:spLocks noChangeArrowheads="1"/>
          </p:cNvSpPr>
          <p:nvPr/>
        </p:nvSpPr>
        <p:spPr bwMode="auto">
          <a:xfrm>
            <a:off x="6134100" y="6559551"/>
            <a:ext cx="4533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r>
              <a:rPr lang="en-US" altLang="en-US" sz="1500" b="1" i="1">
                <a:latin typeface="Helvetica" charset="0"/>
              </a:rPr>
              <a:t>Modified from Dole, Nyswander and Kreek, 1966</a:t>
            </a:r>
          </a:p>
        </p:txBody>
      </p:sp>
      <p:sp>
        <p:nvSpPr>
          <p:cNvPr id="129034" name="Line 10"/>
          <p:cNvSpPr>
            <a:spLocks noChangeShapeType="1"/>
          </p:cNvSpPr>
          <p:nvPr/>
        </p:nvSpPr>
        <p:spPr bwMode="auto">
          <a:xfrm>
            <a:off x="3505200" y="2667000"/>
            <a:ext cx="624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5" name="Line 11"/>
          <p:cNvSpPr>
            <a:spLocks noChangeShapeType="1"/>
          </p:cNvSpPr>
          <p:nvPr/>
        </p:nvSpPr>
        <p:spPr bwMode="auto">
          <a:xfrm flipV="1">
            <a:off x="3429000" y="3810000"/>
            <a:ext cx="632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6" name="Line 12"/>
          <p:cNvSpPr>
            <a:spLocks noChangeShapeType="1"/>
          </p:cNvSpPr>
          <p:nvPr/>
        </p:nvSpPr>
        <p:spPr bwMode="auto">
          <a:xfrm>
            <a:off x="3429000" y="4953000"/>
            <a:ext cx="632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7" name="Freeform 13"/>
          <p:cNvSpPr>
            <a:spLocks/>
          </p:cNvSpPr>
          <p:nvPr/>
        </p:nvSpPr>
        <p:spPr bwMode="auto">
          <a:xfrm>
            <a:off x="3619500" y="2057400"/>
            <a:ext cx="1714500" cy="2743200"/>
          </a:xfrm>
          <a:custGeom>
            <a:avLst/>
            <a:gdLst>
              <a:gd name="T0" fmla="*/ 0 w 1080"/>
              <a:gd name="T1" fmla="*/ 2147483647 h 1728"/>
              <a:gd name="T2" fmla="*/ 2147483647 w 1080"/>
              <a:gd name="T3" fmla="*/ 2147483647 h 1728"/>
              <a:gd name="T4" fmla="*/ 2147483647 w 1080"/>
              <a:gd name="T5" fmla="*/ 2147483647 h 1728"/>
              <a:gd name="T6" fmla="*/ 2147483647 w 1080"/>
              <a:gd name="T7" fmla="*/ 2147483647 h 1728"/>
              <a:gd name="T8" fmla="*/ 2147483647 w 1080"/>
              <a:gd name="T9" fmla="*/ 2147483647 h 1728"/>
              <a:gd name="T10" fmla="*/ 2147483647 w 1080"/>
              <a:gd name="T11" fmla="*/ 2147483647 h 1728"/>
              <a:gd name="T12" fmla="*/ 2147483647 w 1080"/>
              <a:gd name="T13" fmla="*/ 2147483647 h 1728"/>
              <a:gd name="T14" fmla="*/ 2147483647 w 1080"/>
              <a:gd name="T15" fmla="*/ 2147483647 h 1728"/>
              <a:gd name="T16" fmla="*/ 2147483647 w 1080"/>
              <a:gd name="T17" fmla="*/ 2147483647 h 1728"/>
              <a:gd name="T18" fmla="*/ 2147483647 w 1080"/>
              <a:gd name="T19" fmla="*/ 2147483647 h 1728"/>
              <a:gd name="T20" fmla="*/ 2147483647 w 1080"/>
              <a:gd name="T21" fmla="*/ 2147483647 h 1728"/>
              <a:gd name="T22" fmla="*/ 2147483647 w 1080"/>
              <a:gd name="T23" fmla="*/ 2147483647 h 1728"/>
              <a:gd name="T24" fmla="*/ 2147483647 w 1080"/>
              <a:gd name="T25" fmla="*/ 2147483647 h 1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80"/>
              <a:gd name="T40" fmla="*/ 0 h 1728"/>
              <a:gd name="T41" fmla="*/ 1080 w 1080"/>
              <a:gd name="T42" fmla="*/ 1728 h 1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80" h="1728">
                <a:moveTo>
                  <a:pt x="0" y="680"/>
                </a:moveTo>
                <a:cubicBezTo>
                  <a:pt x="48" y="340"/>
                  <a:pt x="96" y="0"/>
                  <a:pt x="144" y="56"/>
                </a:cubicBezTo>
                <a:cubicBezTo>
                  <a:pt x="192" y="112"/>
                  <a:pt x="248" y="896"/>
                  <a:pt x="288" y="1016"/>
                </a:cubicBezTo>
                <a:cubicBezTo>
                  <a:pt x="328" y="1136"/>
                  <a:pt x="360" y="904"/>
                  <a:pt x="384" y="776"/>
                </a:cubicBezTo>
                <a:cubicBezTo>
                  <a:pt x="408" y="648"/>
                  <a:pt x="408" y="192"/>
                  <a:pt x="432" y="248"/>
                </a:cubicBezTo>
                <a:cubicBezTo>
                  <a:pt x="456" y="304"/>
                  <a:pt x="496" y="1104"/>
                  <a:pt x="528" y="1112"/>
                </a:cubicBezTo>
                <a:cubicBezTo>
                  <a:pt x="560" y="1120"/>
                  <a:pt x="592" y="264"/>
                  <a:pt x="624" y="296"/>
                </a:cubicBezTo>
                <a:cubicBezTo>
                  <a:pt x="656" y="328"/>
                  <a:pt x="696" y="1288"/>
                  <a:pt x="720" y="1304"/>
                </a:cubicBezTo>
                <a:cubicBezTo>
                  <a:pt x="744" y="1320"/>
                  <a:pt x="744" y="360"/>
                  <a:pt x="768" y="392"/>
                </a:cubicBezTo>
                <a:cubicBezTo>
                  <a:pt x="792" y="424"/>
                  <a:pt x="840" y="1472"/>
                  <a:pt x="864" y="1496"/>
                </a:cubicBezTo>
                <a:cubicBezTo>
                  <a:pt x="888" y="1520"/>
                  <a:pt x="880" y="528"/>
                  <a:pt x="912" y="536"/>
                </a:cubicBezTo>
                <a:cubicBezTo>
                  <a:pt x="944" y="544"/>
                  <a:pt x="1032" y="1360"/>
                  <a:pt x="1056" y="1544"/>
                </a:cubicBezTo>
                <a:cubicBezTo>
                  <a:pt x="1080" y="1728"/>
                  <a:pt x="1068" y="1684"/>
                  <a:pt x="1056" y="164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29038" name="Rectangle 14"/>
          <p:cNvSpPr>
            <a:spLocks noChangeArrowheads="1"/>
          </p:cNvSpPr>
          <p:nvPr/>
        </p:nvSpPr>
        <p:spPr bwMode="auto">
          <a:xfrm>
            <a:off x="5257800" y="2057400"/>
            <a:ext cx="685800" cy="3657600"/>
          </a:xfrm>
          <a:prstGeom prst="rect">
            <a:avLst/>
          </a:prstGeom>
          <a:solidFill>
            <a:schemeClr val="accent2">
              <a:alpha val="50195"/>
            </a:schemeClr>
          </a:solidFill>
          <a:ln w="9525">
            <a:solidFill>
              <a:schemeClr val="tx1"/>
            </a:solidFill>
            <a:miter lim="800000"/>
            <a:headEnd/>
            <a:tailEnd/>
          </a:ln>
        </p:spPr>
        <p:txBody>
          <a:bodyPr wrap="none" anchor="ct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29039" name="Text Box 15"/>
          <p:cNvSpPr txBox="1">
            <a:spLocks noChangeArrowheads="1"/>
          </p:cNvSpPr>
          <p:nvPr/>
        </p:nvSpPr>
        <p:spPr bwMode="auto">
          <a:xfrm>
            <a:off x="5181600" y="5943600"/>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400" b="1"/>
              <a:t>Months</a:t>
            </a:r>
          </a:p>
        </p:txBody>
      </p:sp>
      <p:sp>
        <p:nvSpPr>
          <p:cNvPr id="129040" name="Text Box 16"/>
          <p:cNvSpPr txBox="1">
            <a:spLocks noChangeArrowheads="1"/>
          </p:cNvSpPr>
          <p:nvPr/>
        </p:nvSpPr>
        <p:spPr bwMode="auto">
          <a:xfrm>
            <a:off x="6934200" y="5943601"/>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800" b="1"/>
              <a:t>and on and on and on</a:t>
            </a:r>
          </a:p>
        </p:txBody>
      </p:sp>
      <p:sp>
        <p:nvSpPr>
          <p:cNvPr id="129041" name="Freeform 17"/>
          <p:cNvSpPr>
            <a:spLocks/>
          </p:cNvSpPr>
          <p:nvPr/>
        </p:nvSpPr>
        <p:spPr bwMode="auto">
          <a:xfrm>
            <a:off x="5943600" y="3505200"/>
            <a:ext cx="3810000" cy="2298700"/>
          </a:xfrm>
          <a:custGeom>
            <a:avLst/>
            <a:gdLst>
              <a:gd name="T0" fmla="*/ 0 w 2400"/>
              <a:gd name="T1" fmla="*/ 2147483647 h 1648"/>
              <a:gd name="T2" fmla="*/ 2147483647 w 2400"/>
              <a:gd name="T3" fmla="*/ 2147483647 h 1648"/>
              <a:gd name="T4" fmla="*/ 2147483647 w 2400"/>
              <a:gd name="T5" fmla="*/ 2147483647 h 1648"/>
              <a:gd name="T6" fmla="*/ 2147483647 w 2400"/>
              <a:gd name="T7" fmla="*/ 2147483647 h 1648"/>
              <a:gd name="T8" fmla="*/ 2147483647 w 2400"/>
              <a:gd name="T9" fmla="*/ 2147483647 h 1648"/>
              <a:gd name="T10" fmla="*/ 2147483647 w 2400"/>
              <a:gd name="T11" fmla="*/ 2147483647 h 1648"/>
              <a:gd name="T12" fmla="*/ 2147483647 w 2400"/>
              <a:gd name="T13" fmla="*/ 2147483647 h 1648"/>
              <a:gd name="T14" fmla="*/ 2147483647 w 2400"/>
              <a:gd name="T15" fmla="*/ 2147483647 h 1648"/>
              <a:gd name="T16" fmla="*/ 2147483647 w 2400"/>
              <a:gd name="T17" fmla="*/ 2147483647 h 1648"/>
              <a:gd name="T18" fmla="*/ 2147483647 w 2400"/>
              <a:gd name="T19" fmla="*/ 2147483647 h 1648"/>
              <a:gd name="T20" fmla="*/ 2147483647 w 2400"/>
              <a:gd name="T21" fmla="*/ 2147483647 h 1648"/>
              <a:gd name="T22" fmla="*/ 2147483647 w 2400"/>
              <a:gd name="T23" fmla="*/ 2147483647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00"/>
              <a:gd name="T37" fmla="*/ 0 h 1648"/>
              <a:gd name="T38" fmla="*/ 2400 w 2400"/>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00" h="1648">
                <a:moveTo>
                  <a:pt x="0" y="872"/>
                </a:moveTo>
                <a:cubicBezTo>
                  <a:pt x="48" y="504"/>
                  <a:pt x="96" y="136"/>
                  <a:pt x="144" y="152"/>
                </a:cubicBezTo>
                <a:cubicBezTo>
                  <a:pt x="192" y="168"/>
                  <a:pt x="232" y="760"/>
                  <a:pt x="288" y="968"/>
                </a:cubicBezTo>
                <a:cubicBezTo>
                  <a:pt x="344" y="1176"/>
                  <a:pt x="408" y="1520"/>
                  <a:pt x="480" y="1400"/>
                </a:cubicBezTo>
                <a:cubicBezTo>
                  <a:pt x="552" y="1280"/>
                  <a:pt x="640" y="208"/>
                  <a:pt x="720" y="248"/>
                </a:cubicBezTo>
                <a:cubicBezTo>
                  <a:pt x="800" y="288"/>
                  <a:pt x="872" y="1640"/>
                  <a:pt x="960" y="1640"/>
                </a:cubicBezTo>
                <a:cubicBezTo>
                  <a:pt x="1048" y="1640"/>
                  <a:pt x="1160" y="248"/>
                  <a:pt x="1248" y="248"/>
                </a:cubicBezTo>
                <a:cubicBezTo>
                  <a:pt x="1336" y="248"/>
                  <a:pt x="1392" y="1648"/>
                  <a:pt x="1488" y="1640"/>
                </a:cubicBezTo>
                <a:cubicBezTo>
                  <a:pt x="1584" y="1632"/>
                  <a:pt x="1728" y="200"/>
                  <a:pt x="1824" y="200"/>
                </a:cubicBezTo>
                <a:cubicBezTo>
                  <a:pt x="1920" y="200"/>
                  <a:pt x="1984" y="1640"/>
                  <a:pt x="2064" y="1640"/>
                </a:cubicBezTo>
                <a:cubicBezTo>
                  <a:pt x="2144" y="1640"/>
                  <a:pt x="2248" y="400"/>
                  <a:pt x="2304" y="200"/>
                </a:cubicBezTo>
                <a:cubicBezTo>
                  <a:pt x="2360" y="0"/>
                  <a:pt x="2376" y="400"/>
                  <a:pt x="2400" y="44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29042" name="Freeform 18"/>
          <p:cNvSpPr>
            <a:spLocks/>
          </p:cNvSpPr>
          <p:nvPr/>
        </p:nvSpPr>
        <p:spPr bwMode="auto">
          <a:xfrm>
            <a:off x="8763000" y="1752600"/>
            <a:ext cx="1066800" cy="2133600"/>
          </a:xfrm>
          <a:custGeom>
            <a:avLst/>
            <a:gdLst>
              <a:gd name="T0" fmla="*/ 0 w 672"/>
              <a:gd name="T1" fmla="*/ 2147483647 h 1344"/>
              <a:gd name="T2" fmla="*/ 2147483647 w 672"/>
              <a:gd name="T3" fmla="*/ 2147483647 h 1344"/>
              <a:gd name="T4" fmla="*/ 2147483647 w 672"/>
              <a:gd name="T5" fmla="*/ 0 h 1344"/>
              <a:gd name="T6" fmla="*/ 0 60000 65536"/>
              <a:gd name="T7" fmla="*/ 0 60000 65536"/>
              <a:gd name="T8" fmla="*/ 0 60000 65536"/>
              <a:gd name="T9" fmla="*/ 0 w 672"/>
              <a:gd name="T10" fmla="*/ 0 h 1344"/>
              <a:gd name="T11" fmla="*/ 672 w 672"/>
              <a:gd name="T12" fmla="*/ 1344 h 1344"/>
            </a:gdLst>
            <a:ahLst/>
            <a:cxnLst>
              <a:cxn ang="T6">
                <a:pos x="T0" y="T1"/>
              </a:cxn>
              <a:cxn ang="T7">
                <a:pos x="T2" y="T3"/>
              </a:cxn>
              <a:cxn ang="T8">
                <a:pos x="T4" y="T5"/>
              </a:cxn>
            </a:cxnLst>
            <a:rect l="T9" t="T10" r="T11" b="T12"/>
            <a:pathLst>
              <a:path w="672" h="1344">
                <a:moveTo>
                  <a:pt x="0" y="1344"/>
                </a:moveTo>
                <a:cubicBezTo>
                  <a:pt x="64" y="952"/>
                  <a:pt x="128" y="560"/>
                  <a:pt x="240" y="336"/>
                </a:cubicBezTo>
                <a:cubicBezTo>
                  <a:pt x="352" y="112"/>
                  <a:pt x="600" y="56"/>
                  <a:pt x="67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29043" name="Text Box 19"/>
          <p:cNvSpPr txBox="1">
            <a:spLocks noChangeArrowheads="1"/>
          </p:cNvSpPr>
          <p:nvPr/>
        </p:nvSpPr>
        <p:spPr bwMode="auto">
          <a:xfrm rot="-4470233">
            <a:off x="8081170" y="2586832"/>
            <a:ext cx="1425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800" b="1"/>
              <a:t>HOT SHOT</a:t>
            </a:r>
          </a:p>
        </p:txBody>
      </p:sp>
      <p:sp>
        <p:nvSpPr>
          <p:cNvPr id="129044" name="TextBox 20"/>
          <p:cNvSpPr txBox="1">
            <a:spLocks noChangeArrowheads="1"/>
          </p:cNvSpPr>
          <p:nvPr/>
        </p:nvSpPr>
        <p:spPr bwMode="auto">
          <a:xfrm>
            <a:off x="2895600" y="6477001"/>
            <a:ext cx="1219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a:solidFill>
                  <a:srgbClr val="FFFF00"/>
                </a:solidFill>
                <a:latin typeface="Arial" charset="0"/>
              </a:rPr>
              <a:t>JRB 2010</a:t>
            </a:r>
          </a:p>
        </p:txBody>
      </p:sp>
    </p:spTree>
    <p:extLst>
      <p:ext uri="{BB962C8B-B14F-4D97-AF65-F5344CB8AC3E}">
        <p14:creationId xmlns:p14="http://schemas.microsoft.com/office/powerpoint/2010/main" val="194851012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Natural History</a:t>
            </a:r>
          </a:p>
        </p:txBody>
      </p:sp>
      <p:sp>
        <p:nvSpPr>
          <p:cNvPr id="113667" name="Rectangle 3"/>
          <p:cNvSpPr>
            <a:spLocks noGrp="1" noChangeArrowheads="1"/>
          </p:cNvSpPr>
          <p:nvPr>
            <p:ph type="body" idx="1"/>
          </p:nvPr>
        </p:nvSpPr>
        <p:spPr/>
        <p:txBody>
          <a:bodyPr/>
          <a:lstStyle/>
          <a:p>
            <a:pPr>
              <a:lnSpc>
                <a:spcPct val="80000"/>
              </a:lnSpc>
            </a:pPr>
            <a:r>
              <a:rPr lang="en-US" dirty="0"/>
              <a:t>Initial exposure often begins with random, recreational use of pills-oxycodone or hydrocodone combinations by mouth or by sniffing the crushed pills  </a:t>
            </a:r>
            <a:r>
              <a:rPr lang="en-US" dirty="0" smtClean="0"/>
              <a:t>OR overprescribing by a medical professional</a:t>
            </a:r>
            <a:endParaRPr lang="en-US" dirty="0"/>
          </a:p>
          <a:p>
            <a:pPr>
              <a:lnSpc>
                <a:spcPct val="80000"/>
              </a:lnSpc>
            </a:pPr>
            <a:r>
              <a:rPr lang="en-US" dirty="0"/>
              <a:t>May remain as a casual use</a:t>
            </a:r>
          </a:p>
          <a:p>
            <a:pPr>
              <a:lnSpc>
                <a:spcPct val="80000"/>
              </a:lnSpc>
            </a:pPr>
            <a:r>
              <a:rPr lang="en-US" dirty="0"/>
              <a:t>Often progresses to need for increased amount for the same effect (tolerance) and this often leads to </a:t>
            </a:r>
            <a:r>
              <a:rPr lang="en-US" dirty="0" err="1"/>
              <a:t>Oxycontin</a:t>
            </a:r>
            <a:r>
              <a:rPr lang="en-US" dirty="0"/>
              <a:t> use (also crushed and snorted)  </a:t>
            </a:r>
          </a:p>
          <a:p>
            <a:pPr>
              <a:lnSpc>
                <a:spcPct val="80000"/>
              </a:lnSpc>
            </a:pPr>
            <a:r>
              <a:rPr lang="en-US" dirty="0"/>
              <a:t>Once dependence gets established then progresses to heroin and injection use. </a:t>
            </a:r>
          </a:p>
        </p:txBody>
      </p:sp>
    </p:spTree>
    <p:extLst>
      <p:ext uri="{BB962C8B-B14F-4D97-AF65-F5344CB8AC3E}">
        <p14:creationId xmlns:p14="http://schemas.microsoft.com/office/powerpoint/2010/main" val="11624754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Natural history of heroin use</a:t>
            </a:r>
          </a:p>
        </p:txBody>
      </p:sp>
      <p:sp>
        <p:nvSpPr>
          <p:cNvPr id="114691" name="Rectangle 3"/>
          <p:cNvSpPr>
            <a:spLocks noGrp="1" noChangeArrowheads="1"/>
          </p:cNvSpPr>
          <p:nvPr>
            <p:ph type="body" idx="1"/>
          </p:nvPr>
        </p:nvSpPr>
        <p:spPr/>
        <p:txBody>
          <a:bodyPr/>
          <a:lstStyle/>
          <a:p>
            <a:pPr>
              <a:lnSpc>
                <a:spcPct val="90000"/>
              </a:lnSpc>
            </a:pPr>
            <a:r>
              <a:rPr lang="en-US"/>
              <a:t>Tolerance</a:t>
            </a:r>
          </a:p>
          <a:p>
            <a:pPr>
              <a:lnSpc>
                <a:spcPct val="90000"/>
              </a:lnSpc>
            </a:pPr>
            <a:r>
              <a:rPr lang="en-US"/>
              <a:t>Injection</a:t>
            </a:r>
          </a:p>
          <a:p>
            <a:pPr>
              <a:lnSpc>
                <a:spcPct val="90000"/>
              </a:lnSpc>
            </a:pPr>
            <a:r>
              <a:rPr lang="en-US"/>
              <a:t>Loss of everything- working to maintain habit, burglary, prostitution, school drop-out rate is much higher.</a:t>
            </a:r>
          </a:p>
          <a:p>
            <a:pPr>
              <a:lnSpc>
                <a:spcPct val="90000"/>
              </a:lnSpc>
            </a:pPr>
            <a:r>
              <a:rPr lang="en-US"/>
              <a:t>This is often a planned economy of starting an unsuspecting teen on low cost pills, progressing to costly pharmaceuticals and then offering heroin. Users need to recruit new users.</a:t>
            </a:r>
          </a:p>
        </p:txBody>
      </p:sp>
    </p:spTree>
    <p:extLst>
      <p:ext uri="{BB962C8B-B14F-4D97-AF65-F5344CB8AC3E}">
        <p14:creationId xmlns:p14="http://schemas.microsoft.com/office/powerpoint/2010/main" val="206628584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 effects</a:t>
            </a:r>
            <a:endParaRPr lang="en-US" dirty="0"/>
          </a:p>
        </p:txBody>
      </p:sp>
      <p:sp>
        <p:nvSpPr>
          <p:cNvPr id="3" name="Content Placeholder 2"/>
          <p:cNvSpPr>
            <a:spLocks noGrp="1"/>
          </p:cNvSpPr>
          <p:nvPr>
            <p:ph idx="1"/>
          </p:nvPr>
        </p:nvSpPr>
        <p:spPr/>
        <p:txBody>
          <a:bodyPr>
            <a:normAutofit lnSpcReduction="10000"/>
          </a:bodyPr>
          <a:lstStyle/>
          <a:p>
            <a:r>
              <a:rPr lang="en-US" dirty="0" smtClean="0"/>
              <a:t>Pain relief as an analgesic</a:t>
            </a:r>
          </a:p>
          <a:p>
            <a:r>
              <a:rPr lang="en-US" dirty="0" smtClean="0"/>
              <a:t>Drowsiness</a:t>
            </a:r>
          </a:p>
          <a:p>
            <a:r>
              <a:rPr lang="en-US" dirty="0" smtClean="0"/>
              <a:t>Mood changes</a:t>
            </a:r>
          </a:p>
          <a:p>
            <a:r>
              <a:rPr lang="en-US" dirty="0" smtClean="0"/>
              <a:t>Mental clouding</a:t>
            </a:r>
          </a:p>
          <a:p>
            <a:r>
              <a:rPr lang="en-US" dirty="0" smtClean="0"/>
              <a:t>Constipating, nauseating</a:t>
            </a:r>
          </a:p>
          <a:p>
            <a:r>
              <a:rPr lang="en-US" dirty="0" smtClean="0"/>
              <a:t>Cough suppressant</a:t>
            </a:r>
          </a:p>
          <a:p>
            <a:r>
              <a:rPr lang="en-US" dirty="0" smtClean="0"/>
              <a:t>Smaller pupils</a:t>
            </a:r>
          </a:p>
          <a:p>
            <a:r>
              <a:rPr lang="en-US" dirty="0" smtClean="0"/>
              <a:t>Reduce respiration</a:t>
            </a:r>
          </a:p>
          <a:p>
            <a:r>
              <a:rPr lang="en-US" dirty="0" smtClean="0"/>
              <a:t>Itching</a:t>
            </a:r>
          </a:p>
          <a:p>
            <a:endParaRPr lang="en-US" dirty="0" smtClean="0"/>
          </a:p>
          <a:p>
            <a:endParaRPr lang="en-US" dirty="0"/>
          </a:p>
        </p:txBody>
      </p:sp>
    </p:spTree>
    <p:extLst>
      <p:ext uri="{BB962C8B-B14F-4D97-AF65-F5344CB8AC3E}">
        <p14:creationId xmlns:p14="http://schemas.microsoft.com/office/powerpoint/2010/main" val="1748743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 withdrawal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Pain/</a:t>
            </a:r>
            <a:r>
              <a:rPr lang="en-US" dirty="0" err="1" smtClean="0"/>
              <a:t>Dysphoria</a:t>
            </a:r>
            <a:endParaRPr lang="en-US" dirty="0" smtClean="0"/>
          </a:p>
          <a:p>
            <a:r>
              <a:rPr lang="en-US" dirty="0" smtClean="0"/>
              <a:t>Diarrhea</a:t>
            </a:r>
          </a:p>
          <a:p>
            <a:r>
              <a:rPr lang="en-US" dirty="0" smtClean="0"/>
              <a:t>Vomiting</a:t>
            </a:r>
          </a:p>
          <a:p>
            <a:r>
              <a:rPr lang="en-US" dirty="0" smtClean="0"/>
              <a:t>Runny nose and eyes</a:t>
            </a:r>
          </a:p>
          <a:p>
            <a:r>
              <a:rPr lang="en-US" dirty="0" smtClean="0"/>
              <a:t>Dilated pupils</a:t>
            </a:r>
          </a:p>
          <a:p>
            <a:r>
              <a:rPr lang="en-US" dirty="0" smtClean="0"/>
              <a:t>Tremor</a:t>
            </a:r>
          </a:p>
          <a:p>
            <a:r>
              <a:rPr lang="en-US" dirty="0" smtClean="0"/>
              <a:t>Hot and cold feelings</a:t>
            </a:r>
          </a:p>
          <a:p>
            <a:r>
              <a:rPr lang="en-US" dirty="0" smtClean="0"/>
              <a:t>Anxious mood</a:t>
            </a:r>
          </a:p>
          <a:p>
            <a:r>
              <a:rPr lang="en-US" dirty="0" smtClean="0"/>
              <a:t>Aching</a:t>
            </a:r>
          </a:p>
          <a:p>
            <a:r>
              <a:rPr lang="en-US" dirty="0" smtClean="0"/>
              <a:t>Poor sleep</a:t>
            </a:r>
          </a:p>
        </p:txBody>
      </p:sp>
    </p:spTree>
    <p:extLst>
      <p:ext uri="{BB962C8B-B14F-4D97-AF65-F5344CB8AC3E}">
        <p14:creationId xmlns:p14="http://schemas.microsoft.com/office/powerpoint/2010/main" val="67603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a:t>
            </a:r>
            <a:r>
              <a:rPr lang="en-US" dirty="0" smtClean="0"/>
              <a:t> Opioid 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1906 Pure Food and Drug Act required labeling of patent medicines with opium, coca, cannabis, alcohol, and other intoxicants</a:t>
            </a:r>
          </a:p>
          <a:p>
            <a:r>
              <a:rPr lang="en-US" dirty="0" smtClean="0"/>
              <a:t>As of 1911, an estimated one U.S. citizen in 400 (0.25%) was addicted to some form of opium and were mostly women who were prescribed and dispensed legal opiates by physicians and pharmacist for “female problems” (probably pain at menstruation) or white men and Chinese at the opium dens.</a:t>
            </a:r>
            <a:endParaRPr lang="en-US" baseline="30000" dirty="0"/>
          </a:p>
          <a:p>
            <a:r>
              <a:rPr lang="en-US" dirty="0" smtClean="0"/>
              <a:t>1914 Harrison Act was passed regulating the marketing of opiates. </a:t>
            </a:r>
          </a:p>
          <a:p>
            <a:r>
              <a:rPr lang="en-US" dirty="0" smtClean="0"/>
              <a:t>A clause applying to doctors allowed distribution "in the course of his professional practice only." This clause was interpreted after 1917 to mean that a doctor could not prescribe opiates to an addict, since addiction was not considered a disease. A number of doctors were arrested and some were imprisoned. The medical profession quickly learned not to supply opiates to addicts. In </a:t>
            </a:r>
            <a:r>
              <a:rPr lang="en-US" i="1" dirty="0" smtClean="0"/>
              <a:t>United States v. </a:t>
            </a:r>
            <a:r>
              <a:rPr lang="en-US" i="1" dirty="0" err="1" smtClean="0"/>
              <a:t>Doremus</a:t>
            </a:r>
            <a:r>
              <a:rPr lang="en-US" dirty="0" smtClean="0"/>
              <a:t>, 249 U.S. 86 (1919), the Supreme Court ruled that the Harrison Act was constitutional, and in </a:t>
            </a:r>
            <a:r>
              <a:rPr lang="en-US" i="1" dirty="0" smtClean="0">
                <a:hlinkClick r:id="rId2" tooltip="Webb v. United States"/>
              </a:rPr>
              <a:t>Webb v. United States</a:t>
            </a:r>
            <a:r>
              <a:rPr lang="en-US" dirty="0" smtClean="0"/>
              <a:t>, 249 U.S. 96, 99 (1919) that physicians could not prescribe narcotics solely for maintenance.</a:t>
            </a:r>
            <a:r>
              <a:rPr lang="en-US" baseline="30000" dirty="0" smtClean="0">
                <a:hlinkClick r:id="rId3"/>
              </a:rPr>
              <a:t>[13]</a:t>
            </a:r>
            <a:endParaRPr lang="en-US" dirty="0" smtClean="0"/>
          </a:p>
          <a:p>
            <a:endParaRPr lang="en-US" dirty="0"/>
          </a:p>
        </p:txBody>
      </p:sp>
    </p:spTree>
    <p:extLst>
      <p:ext uri="{BB962C8B-B14F-4D97-AF65-F5344CB8AC3E}">
        <p14:creationId xmlns:p14="http://schemas.microsoft.com/office/powerpoint/2010/main" val="1982159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en-US">
                <a:latin typeface="Arial" charset="0"/>
                <a:ea typeface="Arial" charset="0"/>
                <a:cs typeface="Arial" charset="0"/>
              </a:rPr>
              <a:t>Opioid Withdrawal</a:t>
            </a:r>
          </a:p>
        </p:txBody>
      </p:sp>
      <p:sp>
        <p:nvSpPr>
          <p:cNvPr id="130051" name="Rectangle 3"/>
          <p:cNvSpPr>
            <a:spLocks noGrp="1" noChangeArrowheads="1"/>
          </p:cNvSpPr>
          <p:nvPr>
            <p:ph type="body" idx="1"/>
          </p:nvPr>
        </p:nvSpPr>
        <p:spPr>
          <a:xfrm>
            <a:off x="1905000" y="1981200"/>
            <a:ext cx="8458200" cy="4648200"/>
          </a:xfrm>
        </p:spPr>
        <p:txBody>
          <a:bodyPr/>
          <a:lstStyle/>
          <a:p>
            <a:r>
              <a:rPr lang="en-US" altLang="en-US" dirty="0">
                <a:latin typeface="Arial" charset="0"/>
                <a:ea typeface="Arial" charset="0"/>
                <a:cs typeface="Arial" charset="0"/>
              </a:rPr>
              <a:t>Early: Anxiety, </a:t>
            </a:r>
            <a:r>
              <a:rPr lang="en-US" altLang="en-US" dirty="0" err="1">
                <a:latin typeface="Arial" charset="0"/>
                <a:ea typeface="Arial" charset="0"/>
                <a:cs typeface="Arial" charset="0"/>
              </a:rPr>
              <a:t>myalgias</a:t>
            </a:r>
            <a:r>
              <a:rPr lang="en-US" altLang="en-US" dirty="0">
                <a:latin typeface="Arial" charset="0"/>
                <a:ea typeface="Arial" charset="0"/>
                <a:cs typeface="Arial" charset="0"/>
              </a:rPr>
              <a:t>, </a:t>
            </a:r>
            <a:r>
              <a:rPr lang="en-US" altLang="en-US" dirty="0" err="1">
                <a:latin typeface="Arial" charset="0"/>
                <a:ea typeface="Arial" charset="0"/>
                <a:cs typeface="Arial" charset="0"/>
              </a:rPr>
              <a:t>mydriasis</a:t>
            </a:r>
            <a:r>
              <a:rPr lang="en-US" altLang="en-US" dirty="0">
                <a:latin typeface="Arial" charset="0"/>
                <a:ea typeface="Arial" charset="0"/>
                <a:cs typeface="Arial" charset="0"/>
              </a:rPr>
              <a:t>, rhinorrhea, lacrimation, yawning</a:t>
            </a:r>
          </a:p>
          <a:p>
            <a:r>
              <a:rPr lang="en-US" altLang="en-US" dirty="0">
                <a:latin typeface="Arial" charset="0"/>
                <a:ea typeface="Arial" charset="0"/>
                <a:cs typeface="Arial" charset="0"/>
              </a:rPr>
              <a:t>Mid: fever, chills, sweats, </a:t>
            </a:r>
            <a:r>
              <a:rPr lang="en-US" altLang="en-US" dirty="0" err="1">
                <a:latin typeface="Arial" charset="0"/>
                <a:ea typeface="Arial" charset="0"/>
                <a:cs typeface="Arial" charset="0"/>
              </a:rPr>
              <a:t>piloerection</a:t>
            </a:r>
            <a:r>
              <a:rPr lang="en-US" altLang="en-US" dirty="0">
                <a:latin typeface="Arial" charset="0"/>
                <a:ea typeface="Arial" charset="0"/>
                <a:cs typeface="Arial" charset="0"/>
              </a:rPr>
              <a:t> (cold turkey), leg muscle cramps (kicking), bone pain, abdominal cramps</a:t>
            </a:r>
          </a:p>
          <a:p>
            <a:r>
              <a:rPr lang="en-US" altLang="en-US" dirty="0">
                <a:latin typeface="Arial" charset="0"/>
                <a:ea typeface="Arial" charset="0"/>
                <a:cs typeface="Arial" charset="0"/>
              </a:rPr>
              <a:t>Late: vomiting, diarrhea, hyperventilation, insomnia</a:t>
            </a:r>
          </a:p>
          <a:p>
            <a:r>
              <a:rPr lang="en-US" altLang="en-US" dirty="0">
                <a:latin typeface="Arial" charset="0"/>
                <a:ea typeface="Arial" charset="0"/>
                <a:cs typeface="Arial" charset="0"/>
              </a:rPr>
              <a:t>Withdrawal is  very unpleasant but not life threatening</a:t>
            </a:r>
          </a:p>
          <a:p>
            <a:pPr>
              <a:lnSpc>
                <a:spcPct val="90000"/>
              </a:lnSpc>
              <a:buFontTx/>
              <a:buNone/>
            </a:pP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16314537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ltLang="en-US" dirty="0">
                <a:latin typeface="Arial" charset="0"/>
                <a:ea typeface="Arial" charset="0"/>
                <a:cs typeface="Arial" charset="0"/>
              </a:rPr>
              <a:t>Opioid </a:t>
            </a:r>
            <a:r>
              <a:rPr lang="en-US" altLang="en-US" dirty="0" smtClean="0">
                <a:latin typeface="Arial" charset="0"/>
                <a:ea typeface="Arial" charset="0"/>
                <a:cs typeface="Arial" charset="0"/>
              </a:rPr>
              <a:t>Misuse: </a:t>
            </a:r>
            <a:r>
              <a:rPr lang="en-US" altLang="en-US" dirty="0">
                <a:latin typeface="Arial" charset="0"/>
                <a:ea typeface="Arial" charset="0"/>
                <a:cs typeface="Arial" charset="0"/>
              </a:rPr>
              <a:t>Medical Complications</a:t>
            </a:r>
          </a:p>
        </p:txBody>
      </p:sp>
      <p:sp>
        <p:nvSpPr>
          <p:cNvPr id="131075" name="Rectangle 3"/>
          <p:cNvSpPr>
            <a:spLocks noGrp="1" noChangeArrowheads="1"/>
          </p:cNvSpPr>
          <p:nvPr>
            <p:ph type="body" idx="1"/>
          </p:nvPr>
        </p:nvSpPr>
        <p:spPr>
          <a:xfrm>
            <a:off x="1981200" y="1981200"/>
            <a:ext cx="8305800" cy="4114800"/>
          </a:xfrm>
        </p:spPr>
        <p:txBody>
          <a:bodyPr/>
          <a:lstStyle/>
          <a:p>
            <a:r>
              <a:rPr lang="en-US" altLang="en-US" dirty="0">
                <a:latin typeface="Arial" charset="0"/>
                <a:ea typeface="Arial" charset="0"/>
                <a:cs typeface="Arial" charset="0"/>
              </a:rPr>
              <a:t>Infections: HIV, Hepatitis B and C, Endocarditis, meningitis, septicemia, TB, Skin abscess, phlebitis</a:t>
            </a:r>
          </a:p>
          <a:p>
            <a:r>
              <a:rPr lang="en-US" altLang="en-US" dirty="0">
                <a:latin typeface="Arial" charset="0"/>
                <a:ea typeface="Arial" charset="0"/>
                <a:cs typeface="Arial" charset="0"/>
              </a:rPr>
              <a:t>Nephropathy, </a:t>
            </a:r>
            <a:r>
              <a:rPr lang="en-US" altLang="en-US" dirty="0" err="1">
                <a:latin typeface="Arial" charset="0"/>
                <a:ea typeface="Arial" charset="0"/>
                <a:cs typeface="Arial" charset="0"/>
              </a:rPr>
              <a:t>rhabdomyolysis</a:t>
            </a:r>
            <a:r>
              <a:rPr lang="en-US" altLang="en-US" dirty="0">
                <a:latin typeface="Arial" charset="0"/>
                <a:ea typeface="Arial" charset="0"/>
                <a:cs typeface="Arial" charset="0"/>
              </a:rPr>
              <a:t>, PE, lymphedema, menstrual irregularity</a:t>
            </a:r>
          </a:p>
          <a:p>
            <a:r>
              <a:rPr lang="en-US" altLang="en-US" dirty="0">
                <a:latin typeface="Arial" charset="0"/>
                <a:ea typeface="Arial" charset="0"/>
                <a:cs typeface="Arial" charset="0"/>
              </a:rPr>
              <a:t>Impaired immune function</a:t>
            </a:r>
          </a:p>
          <a:p>
            <a:r>
              <a:rPr lang="en-US" altLang="en-US" dirty="0">
                <a:latin typeface="Arial" charset="0"/>
                <a:ea typeface="Arial" charset="0"/>
                <a:cs typeface="Arial" charset="0"/>
              </a:rPr>
              <a:t>Hepatic and renal toxicity from acetaminophen and NSAID use</a:t>
            </a:r>
          </a:p>
        </p:txBody>
      </p:sp>
    </p:spTree>
    <p:extLst>
      <p:ext uri="{BB962C8B-B14F-4D97-AF65-F5344CB8AC3E}">
        <p14:creationId xmlns:p14="http://schemas.microsoft.com/office/powerpoint/2010/main" val="7717528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en-US">
                <a:latin typeface="Arial" charset="0"/>
                <a:ea typeface="Arial" charset="0"/>
                <a:cs typeface="Arial" charset="0"/>
              </a:rPr>
              <a:t>Opioid Overdose</a:t>
            </a:r>
          </a:p>
        </p:txBody>
      </p:sp>
      <p:sp>
        <p:nvSpPr>
          <p:cNvPr id="132099" name="Rectangle 3"/>
          <p:cNvSpPr>
            <a:spLocks noGrp="1" noChangeArrowheads="1"/>
          </p:cNvSpPr>
          <p:nvPr>
            <p:ph type="body" idx="1"/>
          </p:nvPr>
        </p:nvSpPr>
        <p:spPr>
          <a:xfrm>
            <a:off x="2438400" y="1981200"/>
            <a:ext cx="7848600" cy="4114800"/>
          </a:xfrm>
        </p:spPr>
        <p:txBody>
          <a:bodyPr/>
          <a:lstStyle/>
          <a:p>
            <a:r>
              <a:rPr lang="en-US" altLang="en-US" dirty="0">
                <a:latin typeface="Arial" charset="0"/>
                <a:ea typeface="Arial" charset="0"/>
                <a:cs typeface="Arial" charset="0"/>
              </a:rPr>
              <a:t>Respiratory depression is the cause of death</a:t>
            </a:r>
          </a:p>
          <a:p>
            <a:r>
              <a:rPr lang="en-US" altLang="en-US" dirty="0">
                <a:latin typeface="Arial" charset="0"/>
                <a:ea typeface="Arial" charset="0"/>
                <a:cs typeface="Arial" charset="0"/>
              </a:rPr>
              <a:t>Coma, hypoventilation, cyanosis, pinpoint pupils. Pupils may dilate if cerebral hypoxia ensues.</a:t>
            </a:r>
          </a:p>
          <a:p>
            <a:r>
              <a:rPr lang="en-US" altLang="en-US" dirty="0">
                <a:latin typeface="Arial" charset="0"/>
                <a:ea typeface="Arial" charset="0"/>
                <a:cs typeface="Arial" charset="0"/>
              </a:rPr>
              <a:t>Non-cardiogenic pulmonary edema</a:t>
            </a:r>
          </a:p>
          <a:p>
            <a:r>
              <a:rPr lang="en-US" altLang="en-US" dirty="0">
                <a:latin typeface="Arial" charset="0"/>
                <a:ea typeface="Arial" charset="0"/>
                <a:cs typeface="Arial" charset="0"/>
              </a:rPr>
              <a:t>High dose </a:t>
            </a:r>
            <a:r>
              <a:rPr lang="en-US" altLang="en-US" dirty="0" err="1">
                <a:latin typeface="Arial" charset="0"/>
                <a:ea typeface="Arial" charset="0"/>
                <a:cs typeface="Arial" charset="0"/>
              </a:rPr>
              <a:t>meperidine</a:t>
            </a:r>
            <a:r>
              <a:rPr lang="en-US" altLang="en-US" dirty="0">
                <a:latin typeface="Arial" charset="0"/>
                <a:ea typeface="Arial" charset="0"/>
                <a:cs typeface="Arial" charset="0"/>
              </a:rPr>
              <a:t> may cause seizures.</a:t>
            </a:r>
          </a:p>
        </p:txBody>
      </p:sp>
    </p:spTree>
    <p:extLst>
      <p:ext uri="{BB962C8B-B14F-4D97-AF65-F5344CB8AC3E}">
        <p14:creationId xmlns:p14="http://schemas.microsoft.com/office/powerpoint/2010/main" val="49140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a:latin typeface="Arial" charset="0"/>
                <a:ea typeface="Arial" charset="0"/>
                <a:cs typeface="Arial" charset="0"/>
              </a:rPr>
              <a:t>Treatment of Opioid Overdose</a:t>
            </a:r>
          </a:p>
        </p:txBody>
      </p:sp>
      <p:sp>
        <p:nvSpPr>
          <p:cNvPr id="133123" name="Rectangle 3"/>
          <p:cNvSpPr>
            <a:spLocks noGrp="1" noChangeArrowheads="1"/>
          </p:cNvSpPr>
          <p:nvPr>
            <p:ph type="body" idx="1"/>
          </p:nvPr>
        </p:nvSpPr>
        <p:spPr>
          <a:xfrm>
            <a:off x="2438400" y="1981200"/>
            <a:ext cx="7848600" cy="4114800"/>
          </a:xfrm>
        </p:spPr>
        <p:txBody>
          <a:bodyPr/>
          <a:lstStyle/>
          <a:p>
            <a:r>
              <a:rPr lang="en-US" altLang="en-US" dirty="0">
                <a:latin typeface="Arial" charset="0"/>
                <a:ea typeface="Arial" charset="0"/>
                <a:cs typeface="Arial" charset="0"/>
              </a:rPr>
              <a:t>Establish Airway</a:t>
            </a:r>
          </a:p>
          <a:p>
            <a:r>
              <a:rPr lang="en-US" altLang="en-US" dirty="0">
                <a:latin typeface="Arial" charset="0"/>
                <a:ea typeface="Arial" charset="0"/>
                <a:cs typeface="Arial" charset="0"/>
              </a:rPr>
              <a:t>Ventilate</a:t>
            </a:r>
          </a:p>
          <a:p>
            <a:r>
              <a:rPr lang="en-US" altLang="en-US" dirty="0">
                <a:latin typeface="Arial" charset="0"/>
                <a:ea typeface="Arial" charset="0"/>
                <a:cs typeface="Arial" charset="0"/>
              </a:rPr>
              <a:t>Inject Naloxone. Short ½ </a:t>
            </a:r>
            <a:r>
              <a:rPr lang="en-US" altLang="en-US" dirty="0" smtClean="0">
                <a:latin typeface="Arial" charset="0"/>
                <a:ea typeface="Arial" charset="0"/>
                <a:cs typeface="Arial" charset="0"/>
              </a:rPr>
              <a:t>life </a:t>
            </a:r>
          </a:p>
          <a:p>
            <a:r>
              <a:rPr lang="en-US" altLang="en-US" dirty="0" smtClean="0">
                <a:latin typeface="Arial" charset="0"/>
                <a:ea typeface="Arial" charset="0"/>
                <a:cs typeface="Arial" charset="0"/>
              </a:rPr>
              <a:t>Monitor </a:t>
            </a:r>
            <a:r>
              <a:rPr lang="en-US" altLang="en-US" dirty="0">
                <a:latin typeface="Arial" charset="0"/>
                <a:ea typeface="Arial" charset="0"/>
                <a:cs typeface="Arial" charset="0"/>
              </a:rPr>
              <a:t>and repeat as needed.</a:t>
            </a:r>
          </a:p>
          <a:p>
            <a:r>
              <a:rPr lang="en-US" altLang="en-US" dirty="0">
                <a:latin typeface="Arial" charset="0"/>
                <a:ea typeface="Arial" charset="0"/>
                <a:cs typeface="Arial" charset="0"/>
              </a:rPr>
              <a:t>Beware! You </a:t>
            </a:r>
            <a:r>
              <a:rPr lang="en-US" altLang="en-US" dirty="0" smtClean="0">
                <a:latin typeface="Arial" charset="0"/>
                <a:ea typeface="Arial" charset="0"/>
                <a:cs typeface="Arial" charset="0"/>
              </a:rPr>
              <a:t>will </a:t>
            </a:r>
            <a:r>
              <a:rPr lang="en-US" altLang="en-US" dirty="0">
                <a:latin typeface="Arial" charset="0"/>
                <a:ea typeface="Arial" charset="0"/>
                <a:cs typeface="Arial" charset="0"/>
              </a:rPr>
              <a:t>precipitate withdrawal. </a:t>
            </a:r>
          </a:p>
          <a:p>
            <a:r>
              <a:rPr lang="en-US" altLang="en-US" dirty="0">
                <a:latin typeface="Arial" charset="0"/>
                <a:ea typeface="Arial" charset="0"/>
                <a:cs typeface="Arial" charset="0"/>
              </a:rPr>
              <a:t>T</a:t>
            </a:r>
            <a:r>
              <a:rPr lang="en-US" altLang="en-US" dirty="0" smtClean="0">
                <a:latin typeface="Arial" charset="0"/>
                <a:ea typeface="Arial" charset="0"/>
                <a:cs typeface="Arial" charset="0"/>
              </a:rPr>
              <a:t>reatment  </a:t>
            </a:r>
            <a:r>
              <a:rPr lang="en-US" altLang="en-US" dirty="0">
                <a:latin typeface="Arial" charset="0"/>
                <a:ea typeface="Arial" charset="0"/>
                <a:cs typeface="Arial" charset="0"/>
              </a:rPr>
              <a:t>for opioid </a:t>
            </a:r>
            <a:r>
              <a:rPr lang="en-US" altLang="en-US" dirty="0" smtClean="0">
                <a:latin typeface="Arial" charset="0"/>
                <a:ea typeface="Arial" charset="0"/>
                <a:cs typeface="Arial" charset="0"/>
              </a:rPr>
              <a:t>dependence is often</a:t>
            </a:r>
          </a:p>
          <a:p>
            <a:r>
              <a:rPr lang="en-US" altLang="en-US" dirty="0" smtClean="0">
                <a:latin typeface="Arial" charset="0"/>
                <a:ea typeface="Arial" charset="0"/>
                <a:cs typeface="Arial" charset="0"/>
              </a:rPr>
              <a:t>indicated</a:t>
            </a:r>
            <a:r>
              <a:rPr lang="en-US" altLang="en-US" dirty="0">
                <a:latin typeface="Arial" charset="0"/>
                <a:ea typeface="Arial" charset="0"/>
                <a:cs typeface="Arial" charset="0"/>
              </a:rPr>
              <a:t>.</a:t>
            </a:r>
          </a:p>
        </p:txBody>
      </p:sp>
    </p:spTree>
    <p:extLst>
      <p:ext uri="{BB962C8B-B14F-4D97-AF65-F5344CB8AC3E}">
        <p14:creationId xmlns:p14="http://schemas.microsoft.com/office/powerpoint/2010/main" val="1271688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sz="4000">
                <a:latin typeface="Arial" charset="0"/>
                <a:ea typeface="Arial" charset="0"/>
                <a:cs typeface="Arial" charset="0"/>
              </a:rPr>
              <a:t>Pharmacological Treatment of Opioid Dependence</a:t>
            </a:r>
          </a:p>
        </p:txBody>
      </p:sp>
      <p:sp>
        <p:nvSpPr>
          <p:cNvPr id="134147" name="Rectangle 3"/>
          <p:cNvSpPr>
            <a:spLocks noGrp="1" noChangeArrowheads="1"/>
          </p:cNvSpPr>
          <p:nvPr>
            <p:ph type="body" idx="1"/>
          </p:nvPr>
        </p:nvSpPr>
        <p:spPr/>
        <p:txBody>
          <a:bodyPr/>
          <a:lstStyle/>
          <a:p>
            <a:r>
              <a:rPr lang="en-US" altLang="en-US" dirty="0">
                <a:latin typeface="Arial" charset="0"/>
                <a:ea typeface="Arial" charset="0"/>
                <a:cs typeface="Arial" charset="0"/>
              </a:rPr>
              <a:t>Short term</a:t>
            </a:r>
          </a:p>
          <a:p>
            <a:pPr marL="0" indent="0">
              <a:buNone/>
            </a:pPr>
            <a:r>
              <a:rPr lang="en-US" altLang="en-US" dirty="0">
                <a:latin typeface="Arial" charset="0"/>
                <a:ea typeface="Arial" charset="0"/>
                <a:cs typeface="Arial" charset="0"/>
              </a:rPr>
              <a:t>     Detoxification using non opioids</a:t>
            </a:r>
          </a:p>
          <a:p>
            <a:pPr marL="0" indent="0">
              <a:buNone/>
            </a:pPr>
            <a:r>
              <a:rPr lang="en-US" altLang="en-US" dirty="0">
                <a:latin typeface="Arial" charset="0"/>
                <a:ea typeface="Arial" charset="0"/>
                <a:cs typeface="Arial" charset="0"/>
              </a:rPr>
              <a:t>     Detoxification using opioids</a:t>
            </a:r>
          </a:p>
          <a:p>
            <a:r>
              <a:rPr lang="en-US" altLang="en-US" dirty="0">
                <a:latin typeface="Arial" charset="0"/>
                <a:ea typeface="Arial" charset="0"/>
                <a:cs typeface="Arial" charset="0"/>
              </a:rPr>
              <a:t>Long term</a:t>
            </a:r>
          </a:p>
          <a:p>
            <a:pPr marL="0" indent="0">
              <a:buNone/>
            </a:pPr>
            <a:r>
              <a:rPr lang="en-US" altLang="en-US" dirty="0">
                <a:latin typeface="Arial" charset="0"/>
                <a:ea typeface="Arial" charset="0"/>
                <a:cs typeface="Arial" charset="0"/>
              </a:rPr>
              <a:t>     Opioid agonist treatment</a:t>
            </a:r>
          </a:p>
          <a:p>
            <a:pPr marL="0" indent="0">
              <a:buNone/>
            </a:pPr>
            <a:r>
              <a:rPr lang="en-US" altLang="en-US" dirty="0">
                <a:latin typeface="Arial" charset="0"/>
                <a:ea typeface="Arial" charset="0"/>
                <a:cs typeface="Arial" charset="0"/>
              </a:rPr>
              <a:t>     Opioid antagonist</a:t>
            </a:r>
          </a:p>
        </p:txBody>
      </p:sp>
    </p:spTree>
    <p:extLst>
      <p:ext uri="{BB962C8B-B14F-4D97-AF65-F5344CB8AC3E}">
        <p14:creationId xmlns:p14="http://schemas.microsoft.com/office/powerpoint/2010/main" val="150765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en-US">
                <a:latin typeface="Arial" charset="0"/>
                <a:ea typeface="Arial" charset="0"/>
                <a:cs typeface="Arial" charset="0"/>
              </a:rPr>
              <a:t>Opioid Detoxification Efficacy</a:t>
            </a:r>
          </a:p>
        </p:txBody>
      </p:sp>
      <p:sp>
        <p:nvSpPr>
          <p:cNvPr id="135171" name="Rectangle 3"/>
          <p:cNvSpPr>
            <a:spLocks noGrp="1" noChangeArrowheads="1"/>
          </p:cNvSpPr>
          <p:nvPr>
            <p:ph type="body" idx="1"/>
          </p:nvPr>
        </p:nvSpPr>
        <p:spPr>
          <a:xfrm>
            <a:off x="1981200" y="1981200"/>
            <a:ext cx="8305800" cy="4114800"/>
          </a:xfrm>
        </p:spPr>
        <p:txBody>
          <a:bodyPr/>
          <a:lstStyle/>
          <a:p>
            <a:r>
              <a:rPr lang="en-US" altLang="en-US" dirty="0">
                <a:latin typeface="Arial" charset="0"/>
                <a:ea typeface="Arial" charset="0"/>
                <a:cs typeface="Arial" charset="0"/>
              </a:rPr>
              <a:t>Extremely high relapse rates ~90</a:t>
            </a:r>
            <a:r>
              <a:rPr lang="en-US" altLang="en-US" dirty="0" smtClean="0">
                <a:latin typeface="Arial" charset="0"/>
                <a:ea typeface="Arial" charset="0"/>
                <a:cs typeface="Arial" charset="0"/>
              </a:rPr>
              <a:t>%. Sometimes the same day after leaving facility</a:t>
            </a:r>
            <a:endParaRPr lang="en-US" altLang="en-US" dirty="0">
              <a:latin typeface="Arial" charset="0"/>
              <a:ea typeface="Arial" charset="0"/>
              <a:cs typeface="Arial" charset="0"/>
            </a:endParaRPr>
          </a:p>
          <a:p>
            <a:r>
              <a:rPr lang="en-US" altLang="en-US" dirty="0">
                <a:latin typeface="Arial" charset="0"/>
                <a:ea typeface="Arial" charset="0"/>
                <a:cs typeface="Arial" charset="0"/>
              </a:rPr>
              <a:t>High risk for HIV, </a:t>
            </a:r>
            <a:r>
              <a:rPr lang="en-US" altLang="en-US" dirty="0" smtClean="0">
                <a:latin typeface="Arial" charset="0"/>
                <a:ea typeface="Arial" charset="0"/>
                <a:cs typeface="Arial" charset="0"/>
              </a:rPr>
              <a:t>Overdose upon </a:t>
            </a:r>
            <a:r>
              <a:rPr lang="en-US" altLang="en-US" dirty="0">
                <a:latin typeface="Arial" charset="0"/>
                <a:ea typeface="Arial" charset="0"/>
                <a:cs typeface="Arial" charset="0"/>
              </a:rPr>
              <a:t>relapse</a:t>
            </a:r>
          </a:p>
          <a:p>
            <a:r>
              <a:rPr lang="en-US" altLang="en-US" dirty="0">
                <a:latin typeface="Arial" charset="0"/>
                <a:ea typeface="Arial" charset="0"/>
                <a:cs typeface="Arial" charset="0"/>
              </a:rPr>
              <a:t>Must be followed up with structured  treatment, 12 </a:t>
            </a:r>
            <a:r>
              <a:rPr lang="en-US" altLang="en-US" dirty="0" smtClean="0">
                <a:latin typeface="Arial" charset="0"/>
                <a:ea typeface="Arial" charset="0"/>
                <a:cs typeface="Arial" charset="0"/>
              </a:rPr>
              <a:t>step, Recovery Centers</a:t>
            </a:r>
            <a:endParaRPr lang="en-US" altLang="en-US" dirty="0">
              <a:latin typeface="Arial" charset="0"/>
              <a:ea typeface="Arial" charset="0"/>
              <a:cs typeface="Arial" charset="0"/>
            </a:endParaRPr>
          </a:p>
          <a:p>
            <a:r>
              <a:rPr lang="en-US" altLang="en-US" dirty="0">
                <a:latin typeface="Arial" charset="0"/>
                <a:ea typeface="Arial" charset="0"/>
                <a:cs typeface="Arial" charset="0"/>
              </a:rPr>
              <a:t>Abstinence based approach is not the </a:t>
            </a:r>
            <a:r>
              <a:rPr lang="en-US" altLang="en-US" dirty="0" smtClean="0">
                <a:latin typeface="Arial" charset="0"/>
                <a:ea typeface="Arial" charset="0"/>
                <a:cs typeface="Arial" charset="0"/>
              </a:rPr>
              <a:t>treatment </a:t>
            </a:r>
            <a:r>
              <a:rPr lang="en-US" altLang="en-US" dirty="0">
                <a:latin typeface="Arial" charset="0"/>
                <a:ea typeface="Arial" charset="0"/>
                <a:cs typeface="Arial" charset="0"/>
              </a:rPr>
              <a:t>for Opioid dependence</a:t>
            </a:r>
          </a:p>
        </p:txBody>
      </p:sp>
    </p:spTree>
    <p:extLst>
      <p:ext uri="{BB962C8B-B14F-4D97-AF65-F5344CB8AC3E}">
        <p14:creationId xmlns:p14="http://schemas.microsoft.com/office/powerpoint/2010/main" val="917511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Arial" charset="0"/>
                <a:ea typeface="Arial" charset="0"/>
                <a:cs typeface="Arial" charset="0"/>
              </a:rPr>
              <a:t>Opioid Agonist Treatment</a:t>
            </a:r>
            <a:endParaRPr lang="en-US" dirty="0"/>
          </a:p>
        </p:txBody>
      </p:sp>
      <p:sp>
        <p:nvSpPr>
          <p:cNvPr id="3" name="Content Placeholder 2"/>
          <p:cNvSpPr>
            <a:spLocks noGrp="1"/>
          </p:cNvSpPr>
          <p:nvPr>
            <p:ph idx="1"/>
          </p:nvPr>
        </p:nvSpPr>
        <p:spPr/>
        <p:txBody>
          <a:bodyPr/>
          <a:lstStyle/>
          <a:p>
            <a:pPr>
              <a:buFontTx/>
              <a:buNone/>
            </a:pPr>
            <a:endParaRPr lang="en-US" altLang="en-US" dirty="0" smtClean="0">
              <a:latin typeface="Arial" charset="0"/>
              <a:ea typeface="Arial" charset="0"/>
              <a:cs typeface="Arial" charset="0"/>
            </a:endParaRPr>
          </a:p>
          <a:p>
            <a:r>
              <a:rPr lang="en-US" altLang="en-US" dirty="0" smtClean="0">
                <a:latin typeface="Arial" charset="0"/>
                <a:ea typeface="Arial" charset="0"/>
                <a:cs typeface="Arial" charset="0"/>
              </a:rPr>
              <a:t>The recommended treatment for Opioid dependence</a:t>
            </a:r>
          </a:p>
          <a:p>
            <a:r>
              <a:rPr lang="en-US" altLang="en-US" dirty="0" smtClean="0">
                <a:latin typeface="Arial" charset="0"/>
                <a:ea typeface="Arial" charset="0"/>
                <a:cs typeface="Arial" charset="0"/>
              </a:rPr>
              <a:t>Best outcomes, treatment retention and lowest relapse rates.</a:t>
            </a:r>
          </a:p>
          <a:p>
            <a:r>
              <a:rPr lang="en-US" altLang="en-US" dirty="0" smtClean="0">
                <a:latin typeface="Arial" charset="0"/>
                <a:ea typeface="Arial" charset="0"/>
                <a:cs typeface="Arial" charset="0"/>
              </a:rPr>
              <a:t>Methadone maintenance was the mainstay</a:t>
            </a:r>
          </a:p>
          <a:p>
            <a:r>
              <a:rPr lang="en-US" altLang="en-US" dirty="0" smtClean="0">
                <a:latin typeface="Arial" charset="0"/>
                <a:ea typeface="Arial" charset="0"/>
                <a:cs typeface="Arial" charset="0"/>
              </a:rPr>
              <a:t>Buprenorphine for office based Rx.</a:t>
            </a:r>
          </a:p>
          <a:p>
            <a:endParaRPr lang="en-US" dirty="0"/>
          </a:p>
        </p:txBody>
      </p:sp>
    </p:spTree>
    <p:extLst>
      <p:ext uri="{BB962C8B-B14F-4D97-AF65-F5344CB8AC3E}">
        <p14:creationId xmlns:p14="http://schemas.microsoft.com/office/powerpoint/2010/main" val="1648945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en-US" dirty="0">
                <a:latin typeface="Arial" charset="0"/>
                <a:ea typeface="Arial" charset="0"/>
                <a:cs typeface="Arial" charset="0"/>
              </a:rPr>
              <a:t>Opioid Agonist Treatment</a:t>
            </a:r>
            <a:r>
              <a:rPr lang="en-US" altLang="en-US" sz="2400" dirty="0">
                <a:latin typeface="Arial" charset="0"/>
                <a:ea typeface="Arial" charset="0"/>
                <a:cs typeface="Arial" charset="0"/>
              </a:rPr>
              <a:t/>
            </a:r>
            <a:br>
              <a:rPr lang="en-US" altLang="en-US" sz="2400" dirty="0">
                <a:latin typeface="Arial" charset="0"/>
                <a:ea typeface="Arial" charset="0"/>
                <a:cs typeface="Arial" charset="0"/>
              </a:rPr>
            </a:br>
            <a:r>
              <a:rPr lang="en-US" altLang="en-US" sz="3200" dirty="0">
                <a:latin typeface="Arial" charset="0"/>
                <a:ea typeface="Arial" charset="0"/>
                <a:cs typeface="Arial" charset="0"/>
              </a:rPr>
              <a:t>(OAT)</a:t>
            </a:r>
            <a:endParaRPr lang="en-US" altLang="en-US" dirty="0">
              <a:latin typeface="Arial" charset="0"/>
              <a:ea typeface="Arial" charset="0"/>
              <a:cs typeface="Arial" charset="0"/>
            </a:endParaRPr>
          </a:p>
        </p:txBody>
      </p:sp>
      <p:sp>
        <p:nvSpPr>
          <p:cNvPr id="137219" name="Rectangle 3"/>
          <p:cNvSpPr>
            <a:spLocks noGrp="1" noChangeArrowheads="1"/>
          </p:cNvSpPr>
          <p:nvPr>
            <p:ph type="body" idx="1"/>
          </p:nvPr>
        </p:nvSpPr>
        <p:spPr>
          <a:xfrm>
            <a:off x="1981200" y="1905000"/>
            <a:ext cx="8305800" cy="4114800"/>
          </a:xfrm>
        </p:spPr>
        <p:txBody>
          <a:bodyPr/>
          <a:lstStyle/>
          <a:p>
            <a:pPr lvl="1">
              <a:buFont typeface="Wingdings" charset="2"/>
              <a:buChar char="§"/>
            </a:pPr>
            <a:r>
              <a:rPr lang="en-US" altLang="en-US" sz="3200" dirty="0">
                <a:latin typeface="Arial" charset="0"/>
                <a:ea typeface="Arial" charset="0"/>
                <a:cs typeface="Arial" charset="0"/>
              </a:rPr>
              <a:t>Normalizes immune and endocrine systems, reduce death rates, OD</a:t>
            </a:r>
          </a:p>
          <a:p>
            <a:pPr lvl="1">
              <a:buFont typeface="Wingdings" charset="2"/>
              <a:buChar char="§"/>
            </a:pPr>
            <a:r>
              <a:rPr lang="en-US" altLang="en-US" sz="3200" dirty="0">
                <a:latin typeface="Arial" charset="0"/>
                <a:ea typeface="Arial" charset="0"/>
                <a:cs typeface="Arial" charset="0"/>
              </a:rPr>
              <a:t>Decreases criminal activities</a:t>
            </a:r>
          </a:p>
          <a:p>
            <a:pPr lvl="1">
              <a:buFont typeface="Wingdings" charset="2"/>
              <a:buChar char="§"/>
            </a:pPr>
            <a:r>
              <a:rPr lang="en-US" altLang="en-US" sz="3200" dirty="0">
                <a:latin typeface="Arial" charset="0"/>
                <a:ea typeface="Arial" charset="0"/>
                <a:cs typeface="Arial" charset="0"/>
              </a:rPr>
              <a:t>Decreases illicit opiate use, IVDU,HIV and Hepatitis C transmission</a:t>
            </a:r>
          </a:p>
          <a:p>
            <a:pPr lvl="1">
              <a:buFont typeface="Wingdings" charset="2"/>
              <a:buChar char="§"/>
            </a:pPr>
            <a:r>
              <a:rPr lang="en-US" altLang="en-US" sz="3200" dirty="0">
                <a:latin typeface="Arial" charset="0"/>
                <a:ea typeface="Arial" charset="0"/>
                <a:cs typeface="Arial" charset="0"/>
              </a:rPr>
              <a:t>Increases pro-social activities, employment</a:t>
            </a:r>
          </a:p>
          <a:p>
            <a:pPr lvl="1">
              <a:buFont typeface="Wingdings" charset="2"/>
              <a:buChar char="§"/>
            </a:pPr>
            <a:r>
              <a:rPr lang="en-US" altLang="en-US" sz="3200" dirty="0">
                <a:latin typeface="Arial" charset="0"/>
                <a:ea typeface="Arial" charset="0"/>
                <a:cs typeface="Arial" charset="0"/>
              </a:rPr>
              <a:t>Reduces ER visits and hospitalization</a:t>
            </a:r>
            <a:r>
              <a:rPr lang="en-US" altLang="en-US" sz="3200" dirty="0">
                <a:solidFill>
                  <a:srgbClr val="FFCF01"/>
                </a:solidFill>
                <a:latin typeface="Arial" charset="0"/>
                <a:ea typeface="Arial" charset="0"/>
                <a:cs typeface="Arial" charset="0"/>
              </a:rPr>
              <a:t> </a:t>
            </a:r>
          </a:p>
          <a:p>
            <a:pPr>
              <a:buSzTx/>
              <a:buFont typeface="Wingdings" charset="2"/>
              <a:buNone/>
            </a:pPr>
            <a:endParaRPr lang="en-US" altLang="en-US" dirty="0">
              <a:solidFill>
                <a:schemeClr val="hlink"/>
              </a:solidFill>
              <a:latin typeface="Arial" charset="0"/>
              <a:ea typeface="Arial" charset="0"/>
              <a:cs typeface="Arial" charset="0"/>
            </a:endParaRPr>
          </a:p>
        </p:txBody>
      </p:sp>
    </p:spTree>
    <p:extLst>
      <p:ext uri="{BB962C8B-B14F-4D97-AF65-F5344CB8AC3E}">
        <p14:creationId xmlns:p14="http://schemas.microsoft.com/office/powerpoint/2010/main" val="19946991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981200" y="274639"/>
            <a:ext cx="8229600" cy="947737"/>
          </a:xfrm>
        </p:spPr>
        <p:txBody>
          <a:bodyPr>
            <a:normAutofit fontScale="90000"/>
          </a:bodyPr>
          <a:lstStyle/>
          <a:p>
            <a:pPr eaLnBrk="1" hangingPunct="1"/>
            <a:r>
              <a:rPr lang="en-US" sz="3600">
                <a:ea typeface="ＭＳ Ｐゴシック" pitchFamily="-110" charset="-128"/>
                <a:cs typeface="ＭＳ Ｐゴシック" pitchFamily="-110" charset="-128"/>
              </a:rPr>
              <a:t>Impact of Short-Acting Heroin As Used on a Chronic Basis in Humans</a:t>
            </a:r>
          </a:p>
        </p:txBody>
      </p:sp>
      <p:sp>
        <p:nvSpPr>
          <p:cNvPr id="68611" name="Rectangle 3"/>
          <p:cNvSpPr>
            <a:spLocks noChangeArrowheads="1"/>
          </p:cNvSpPr>
          <p:nvPr/>
        </p:nvSpPr>
        <p:spPr bwMode="auto">
          <a:xfrm rot="-5400000">
            <a:off x="654844" y="3542506"/>
            <a:ext cx="2717800" cy="274638"/>
          </a:xfrm>
          <a:prstGeom prst="rect">
            <a:avLst/>
          </a:prstGeom>
          <a:noFill/>
          <a:ln w="9525">
            <a:noFill/>
            <a:miter lim="800000"/>
            <a:headEnd/>
            <a:tailEnd/>
          </a:ln>
        </p:spPr>
        <p:txBody>
          <a:bodyPr wrap="none" lIns="0" tIns="0" rIns="0" bIns="0">
            <a:prstTxWarp prst="textNoShape">
              <a:avLst/>
            </a:prstTxWarp>
            <a:spAutoFit/>
          </a:bodyPr>
          <a:lstStyle/>
          <a:p>
            <a:pPr algn="ctr" eaLnBrk="0" hangingPunct="0"/>
            <a:r>
              <a:rPr lang="en-US" b="1">
                <a:latin typeface="Helvetica" pitchFamily="-110" charset="0"/>
              </a:rPr>
              <a:t>Functional State (Heroin)</a:t>
            </a:r>
            <a:endParaRPr lang="en-US" baseline="-25000">
              <a:latin typeface="Helvetica" pitchFamily="-110" charset="0"/>
            </a:endParaRPr>
          </a:p>
        </p:txBody>
      </p:sp>
      <p:sp>
        <p:nvSpPr>
          <p:cNvPr id="68612" name="Rectangle 4"/>
          <p:cNvSpPr>
            <a:spLocks noChangeArrowheads="1"/>
          </p:cNvSpPr>
          <p:nvPr/>
        </p:nvSpPr>
        <p:spPr bwMode="auto">
          <a:xfrm rot="-4772208">
            <a:off x="8753820" y="3295879"/>
            <a:ext cx="913712" cy="215444"/>
          </a:xfrm>
          <a:prstGeom prst="rect">
            <a:avLst/>
          </a:prstGeom>
          <a:noFill/>
          <a:ln w="9525">
            <a:noFill/>
            <a:miter lim="800000"/>
            <a:headEnd/>
            <a:tailEnd/>
          </a:ln>
        </p:spPr>
        <p:txBody>
          <a:bodyPr wrap="none" lIns="0" tIns="0" rIns="0" bIns="0">
            <a:prstTxWarp prst="textNoShape">
              <a:avLst/>
            </a:prstTxWarp>
            <a:spAutoFit/>
          </a:bodyPr>
          <a:lstStyle/>
          <a:p>
            <a:pPr eaLnBrk="0" hangingPunct="0"/>
            <a:r>
              <a:rPr lang="en-US" sz="1400" b="1">
                <a:solidFill>
                  <a:srgbClr val="FFFFFF"/>
                </a:solidFill>
                <a:latin typeface="Helvetica" pitchFamily="-110" charset="0"/>
              </a:rPr>
              <a:t>(overdose)</a:t>
            </a:r>
            <a:endParaRPr lang="en-US" sz="2400" baseline="-25000">
              <a:latin typeface="Helvetica" pitchFamily="-110" charset="0"/>
            </a:endParaRPr>
          </a:p>
        </p:txBody>
      </p:sp>
      <p:sp>
        <p:nvSpPr>
          <p:cNvPr id="68613" name="Rectangle 5"/>
          <p:cNvSpPr>
            <a:spLocks noChangeArrowheads="1"/>
          </p:cNvSpPr>
          <p:nvPr/>
        </p:nvSpPr>
        <p:spPr bwMode="auto">
          <a:xfrm>
            <a:off x="2727326" y="2501901"/>
            <a:ext cx="644525" cy="244475"/>
          </a:xfrm>
          <a:prstGeom prst="rect">
            <a:avLst/>
          </a:prstGeom>
          <a:noFill/>
          <a:ln w="9525">
            <a:noFill/>
            <a:miter lim="800000"/>
            <a:headEnd/>
            <a:tailEnd/>
          </a:ln>
        </p:spPr>
        <p:txBody>
          <a:bodyPr wrap="none" lIns="0" tIns="0" rIns="0" bIns="0">
            <a:prstTxWarp prst="textNoShape">
              <a:avLst/>
            </a:prstTxWarp>
            <a:spAutoFit/>
          </a:bodyPr>
          <a:lstStyle/>
          <a:p>
            <a:pPr eaLnBrk="0" hangingPunct="0"/>
            <a:r>
              <a:rPr lang="en-US" sz="1600" b="1">
                <a:latin typeface="Helvetica" pitchFamily="-110" charset="0"/>
              </a:rPr>
              <a:t>"High"</a:t>
            </a:r>
            <a:endParaRPr lang="en-US" sz="1600" b="1" baseline="-25000">
              <a:latin typeface="Helvetica" pitchFamily="-110" charset="0"/>
            </a:endParaRPr>
          </a:p>
        </p:txBody>
      </p:sp>
      <p:sp>
        <p:nvSpPr>
          <p:cNvPr id="68614" name="Rectangle 6"/>
          <p:cNvSpPr>
            <a:spLocks noChangeArrowheads="1"/>
          </p:cNvSpPr>
          <p:nvPr/>
        </p:nvSpPr>
        <p:spPr bwMode="auto">
          <a:xfrm>
            <a:off x="2409826" y="3643314"/>
            <a:ext cx="962025" cy="244475"/>
          </a:xfrm>
          <a:prstGeom prst="rect">
            <a:avLst/>
          </a:prstGeom>
          <a:noFill/>
          <a:ln w="9525">
            <a:noFill/>
            <a:miter lim="800000"/>
            <a:headEnd/>
            <a:tailEnd/>
          </a:ln>
        </p:spPr>
        <p:txBody>
          <a:bodyPr wrap="none" lIns="0" tIns="0" rIns="0" bIns="0">
            <a:prstTxWarp prst="textNoShape">
              <a:avLst/>
            </a:prstTxWarp>
            <a:spAutoFit/>
          </a:bodyPr>
          <a:lstStyle/>
          <a:p>
            <a:pPr eaLnBrk="0" hangingPunct="0"/>
            <a:r>
              <a:rPr lang="en-US" sz="1600" b="1">
                <a:latin typeface="Helvetica" pitchFamily="-110" charset="0"/>
              </a:rPr>
              <a:t>"Straight"</a:t>
            </a:r>
            <a:endParaRPr lang="en-US" sz="1600" b="1" baseline="-25000">
              <a:latin typeface="Helvetica" pitchFamily="-110" charset="0"/>
            </a:endParaRPr>
          </a:p>
        </p:txBody>
      </p:sp>
      <p:sp>
        <p:nvSpPr>
          <p:cNvPr id="68615" name="Rectangle 7"/>
          <p:cNvSpPr>
            <a:spLocks noChangeArrowheads="1"/>
          </p:cNvSpPr>
          <p:nvPr/>
        </p:nvSpPr>
        <p:spPr bwMode="auto">
          <a:xfrm>
            <a:off x="2760664" y="4802189"/>
            <a:ext cx="617157" cy="246221"/>
          </a:xfrm>
          <a:prstGeom prst="rect">
            <a:avLst/>
          </a:prstGeom>
          <a:noFill/>
          <a:ln w="9525">
            <a:noFill/>
            <a:miter lim="800000"/>
            <a:headEnd/>
            <a:tailEnd/>
          </a:ln>
        </p:spPr>
        <p:txBody>
          <a:bodyPr wrap="none" lIns="0" tIns="0" rIns="0" bIns="0">
            <a:prstTxWarp prst="textNoShape">
              <a:avLst/>
            </a:prstTxWarp>
            <a:spAutoFit/>
          </a:bodyPr>
          <a:lstStyle/>
          <a:p>
            <a:pPr eaLnBrk="0" hangingPunct="0"/>
            <a:r>
              <a:rPr lang="en-US" sz="1600" b="1">
                <a:latin typeface="Helvetica" pitchFamily="-110" charset="0"/>
              </a:rPr>
              <a:t>"Sick"</a:t>
            </a:r>
            <a:endParaRPr lang="en-US" sz="1600" b="1" baseline="-25000">
              <a:latin typeface="Helvetica" pitchFamily="-110" charset="0"/>
            </a:endParaRPr>
          </a:p>
        </p:txBody>
      </p:sp>
      <p:sp>
        <p:nvSpPr>
          <p:cNvPr id="68616" name="Rectangle 8"/>
          <p:cNvSpPr>
            <a:spLocks noChangeArrowheads="1"/>
          </p:cNvSpPr>
          <p:nvPr/>
        </p:nvSpPr>
        <p:spPr bwMode="auto">
          <a:xfrm>
            <a:off x="3810001" y="5943601"/>
            <a:ext cx="454483" cy="276999"/>
          </a:xfrm>
          <a:prstGeom prst="rect">
            <a:avLst/>
          </a:prstGeom>
          <a:noFill/>
          <a:ln w="9525">
            <a:noFill/>
            <a:miter lim="800000"/>
            <a:headEnd/>
            <a:tailEnd/>
          </a:ln>
        </p:spPr>
        <p:txBody>
          <a:bodyPr wrap="none" lIns="0" tIns="0" rIns="0" bIns="0">
            <a:prstTxWarp prst="textNoShape">
              <a:avLst/>
            </a:prstTxWarp>
            <a:spAutoFit/>
          </a:bodyPr>
          <a:lstStyle/>
          <a:p>
            <a:pPr eaLnBrk="0" hangingPunct="0"/>
            <a:r>
              <a:rPr lang="en-US" b="1"/>
              <a:t>Days</a:t>
            </a:r>
            <a:endParaRPr lang="en-US" baseline="-25000"/>
          </a:p>
        </p:txBody>
      </p:sp>
      <p:sp>
        <p:nvSpPr>
          <p:cNvPr id="68617" name="Text Box 9"/>
          <p:cNvSpPr txBox="1">
            <a:spLocks noChangeArrowheads="1"/>
          </p:cNvSpPr>
          <p:nvPr/>
        </p:nvSpPr>
        <p:spPr bwMode="auto">
          <a:xfrm>
            <a:off x="6134100" y="6559551"/>
            <a:ext cx="4533900" cy="320675"/>
          </a:xfrm>
          <a:prstGeom prst="rect">
            <a:avLst/>
          </a:prstGeom>
          <a:noFill/>
          <a:ln w="9525">
            <a:noFill/>
            <a:miter lim="800000"/>
            <a:headEnd/>
            <a:tailEnd/>
          </a:ln>
        </p:spPr>
        <p:txBody>
          <a:bodyPr wrap="none">
            <a:prstTxWarp prst="textNoShape">
              <a:avLst/>
            </a:prstTxWarp>
            <a:spAutoFit/>
          </a:bodyPr>
          <a:lstStyle/>
          <a:p>
            <a:pPr algn="r"/>
            <a:r>
              <a:rPr lang="en-US" sz="1500" b="1" i="1">
                <a:latin typeface="Helvetica" pitchFamily="-110" charset="0"/>
              </a:rPr>
              <a:t>Modified from Dole, Nyswander and Kreek, 1966</a:t>
            </a:r>
          </a:p>
        </p:txBody>
      </p:sp>
      <p:sp>
        <p:nvSpPr>
          <p:cNvPr id="68618" name="Line 10"/>
          <p:cNvSpPr>
            <a:spLocks noChangeShapeType="1"/>
          </p:cNvSpPr>
          <p:nvPr/>
        </p:nvSpPr>
        <p:spPr bwMode="auto">
          <a:xfrm>
            <a:off x="3505200" y="2667000"/>
            <a:ext cx="6248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68619" name="Line 11"/>
          <p:cNvSpPr>
            <a:spLocks noChangeShapeType="1"/>
          </p:cNvSpPr>
          <p:nvPr/>
        </p:nvSpPr>
        <p:spPr bwMode="auto">
          <a:xfrm flipV="1">
            <a:off x="3429000" y="3810000"/>
            <a:ext cx="63246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68620" name="Line 12"/>
          <p:cNvSpPr>
            <a:spLocks noChangeShapeType="1"/>
          </p:cNvSpPr>
          <p:nvPr/>
        </p:nvSpPr>
        <p:spPr bwMode="auto">
          <a:xfrm>
            <a:off x="3429000" y="4953000"/>
            <a:ext cx="63246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68621" name="Freeform 13"/>
          <p:cNvSpPr>
            <a:spLocks/>
          </p:cNvSpPr>
          <p:nvPr/>
        </p:nvSpPr>
        <p:spPr bwMode="auto">
          <a:xfrm>
            <a:off x="3619500" y="2057400"/>
            <a:ext cx="1714500" cy="2743200"/>
          </a:xfrm>
          <a:custGeom>
            <a:avLst/>
            <a:gdLst>
              <a:gd name="T0" fmla="*/ 0 w 1080"/>
              <a:gd name="T1" fmla="*/ 1713706250 h 1728"/>
              <a:gd name="T2" fmla="*/ 362902500 w 1080"/>
              <a:gd name="T3" fmla="*/ 141128750 h 1728"/>
              <a:gd name="T4" fmla="*/ 725805000 w 1080"/>
              <a:gd name="T5" fmla="*/ 2147483647 h 1728"/>
              <a:gd name="T6" fmla="*/ 967740000 w 1080"/>
              <a:gd name="T7" fmla="*/ 1955641250 h 1728"/>
              <a:gd name="T8" fmla="*/ 1088707500 w 1080"/>
              <a:gd name="T9" fmla="*/ 624998750 h 1728"/>
              <a:gd name="T10" fmla="*/ 1330642500 w 1080"/>
              <a:gd name="T11" fmla="*/ 2147483647 h 1728"/>
              <a:gd name="T12" fmla="*/ 1572577500 w 1080"/>
              <a:gd name="T13" fmla="*/ 745966250 h 1728"/>
              <a:gd name="T14" fmla="*/ 1814512500 w 1080"/>
              <a:gd name="T15" fmla="*/ 2147483647 h 1728"/>
              <a:gd name="T16" fmla="*/ 1935480000 w 1080"/>
              <a:gd name="T17" fmla="*/ 987901250 h 1728"/>
              <a:gd name="T18" fmla="*/ 2147483647 w 1080"/>
              <a:gd name="T19" fmla="*/ 2147483647 h 1728"/>
              <a:gd name="T20" fmla="*/ 2147483647 w 1080"/>
              <a:gd name="T21" fmla="*/ 1350803750 h 1728"/>
              <a:gd name="T22" fmla="*/ 2147483647 w 1080"/>
              <a:gd name="T23" fmla="*/ 2147483647 h 1728"/>
              <a:gd name="T24" fmla="*/ 2147483647 w 1080"/>
              <a:gd name="T25" fmla="*/ 2147483647 h 1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80"/>
              <a:gd name="T40" fmla="*/ 0 h 1728"/>
              <a:gd name="T41" fmla="*/ 1080 w 1080"/>
              <a:gd name="T42" fmla="*/ 1728 h 1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80" h="1728">
                <a:moveTo>
                  <a:pt x="0" y="680"/>
                </a:moveTo>
                <a:cubicBezTo>
                  <a:pt x="48" y="340"/>
                  <a:pt x="96" y="0"/>
                  <a:pt x="144" y="56"/>
                </a:cubicBezTo>
                <a:cubicBezTo>
                  <a:pt x="192" y="112"/>
                  <a:pt x="248" y="896"/>
                  <a:pt x="288" y="1016"/>
                </a:cubicBezTo>
                <a:cubicBezTo>
                  <a:pt x="328" y="1136"/>
                  <a:pt x="360" y="904"/>
                  <a:pt x="384" y="776"/>
                </a:cubicBezTo>
                <a:cubicBezTo>
                  <a:pt x="408" y="648"/>
                  <a:pt x="408" y="192"/>
                  <a:pt x="432" y="248"/>
                </a:cubicBezTo>
                <a:cubicBezTo>
                  <a:pt x="456" y="304"/>
                  <a:pt x="496" y="1104"/>
                  <a:pt x="528" y="1112"/>
                </a:cubicBezTo>
                <a:cubicBezTo>
                  <a:pt x="560" y="1120"/>
                  <a:pt x="592" y="264"/>
                  <a:pt x="624" y="296"/>
                </a:cubicBezTo>
                <a:cubicBezTo>
                  <a:pt x="656" y="328"/>
                  <a:pt x="696" y="1288"/>
                  <a:pt x="720" y="1304"/>
                </a:cubicBezTo>
                <a:cubicBezTo>
                  <a:pt x="744" y="1320"/>
                  <a:pt x="744" y="360"/>
                  <a:pt x="768" y="392"/>
                </a:cubicBezTo>
                <a:cubicBezTo>
                  <a:pt x="792" y="424"/>
                  <a:pt x="840" y="1472"/>
                  <a:pt x="864" y="1496"/>
                </a:cubicBezTo>
                <a:cubicBezTo>
                  <a:pt x="888" y="1520"/>
                  <a:pt x="880" y="528"/>
                  <a:pt x="912" y="536"/>
                </a:cubicBezTo>
                <a:cubicBezTo>
                  <a:pt x="944" y="544"/>
                  <a:pt x="1032" y="1360"/>
                  <a:pt x="1056" y="1544"/>
                </a:cubicBezTo>
                <a:cubicBezTo>
                  <a:pt x="1080" y="1728"/>
                  <a:pt x="1068" y="1684"/>
                  <a:pt x="1056" y="1640"/>
                </a:cubicBezTo>
              </a:path>
            </a:pathLst>
          </a:custGeom>
          <a:noFill/>
          <a:ln w="9525">
            <a:solidFill>
              <a:schemeClr val="tx1"/>
            </a:solidFill>
            <a:round/>
            <a:headEnd/>
            <a:tailEnd/>
          </a:ln>
        </p:spPr>
        <p:txBody>
          <a:bodyPr>
            <a:prstTxWarp prst="textNoShape">
              <a:avLst/>
            </a:prstTxWarp>
          </a:bodyPr>
          <a:lstStyle/>
          <a:p>
            <a:endParaRPr lang="en-US"/>
          </a:p>
        </p:txBody>
      </p:sp>
      <p:sp>
        <p:nvSpPr>
          <p:cNvPr id="68622" name="Rectangle 14"/>
          <p:cNvSpPr>
            <a:spLocks noChangeArrowheads="1"/>
          </p:cNvSpPr>
          <p:nvPr/>
        </p:nvSpPr>
        <p:spPr bwMode="auto">
          <a:xfrm>
            <a:off x="5257800" y="2057400"/>
            <a:ext cx="685800" cy="3657600"/>
          </a:xfrm>
          <a:prstGeom prst="rect">
            <a:avLst/>
          </a:prstGeom>
          <a:solidFill>
            <a:schemeClr val="accent2">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68623" name="Text Box 15"/>
          <p:cNvSpPr txBox="1">
            <a:spLocks noChangeArrowheads="1"/>
          </p:cNvSpPr>
          <p:nvPr/>
        </p:nvSpPr>
        <p:spPr bwMode="auto">
          <a:xfrm>
            <a:off x="5181600" y="5943600"/>
            <a:ext cx="9144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b="1"/>
              <a:t>Months</a:t>
            </a:r>
          </a:p>
        </p:txBody>
      </p:sp>
      <p:sp>
        <p:nvSpPr>
          <p:cNvPr id="68624" name="Text Box 16"/>
          <p:cNvSpPr txBox="1">
            <a:spLocks noChangeArrowheads="1"/>
          </p:cNvSpPr>
          <p:nvPr/>
        </p:nvSpPr>
        <p:spPr bwMode="auto">
          <a:xfrm>
            <a:off x="6934200" y="5943601"/>
            <a:ext cx="27432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b="1"/>
              <a:t>and on and on and on</a:t>
            </a:r>
          </a:p>
        </p:txBody>
      </p:sp>
      <p:sp>
        <p:nvSpPr>
          <p:cNvPr id="68625" name="Freeform 17"/>
          <p:cNvSpPr>
            <a:spLocks/>
          </p:cNvSpPr>
          <p:nvPr/>
        </p:nvSpPr>
        <p:spPr bwMode="auto">
          <a:xfrm>
            <a:off x="5943600" y="3505200"/>
            <a:ext cx="3810000" cy="2298700"/>
          </a:xfrm>
          <a:custGeom>
            <a:avLst/>
            <a:gdLst>
              <a:gd name="T0" fmla="*/ 0 w 2400"/>
              <a:gd name="T1" fmla="*/ 1696549398 h 1648"/>
              <a:gd name="T2" fmla="*/ 362902500 w 2400"/>
              <a:gd name="T3" fmla="*/ 295728871 h 1648"/>
              <a:gd name="T4" fmla="*/ 725805000 w 2400"/>
              <a:gd name="T5" fmla="*/ 1883325747 h 1648"/>
              <a:gd name="T6" fmla="*/ 1209675000 w 2400"/>
              <a:gd name="T7" fmla="*/ 2147483647 h 1648"/>
              <a:gd name="T8" fmla="*/ 1814512500 w 2400"/>
              <a:gd name="T9" fmla="*/ 482505220 h 1648"/>
              <a:gd name="T10" fmla="*/ 2147483647 w 2400"/>
              <a:gd name="T11" fmla="*/ 2147483647 h 1648"/>
              <a:gd name="T12" fmla="*/ 2147483647 w 2400"/>
              <a:gd name="T13" fmla="*/ 482505220 h 1648"/>
              <a:gd name="T14" fmla="*/ 2147483647 w 2400"/>
              <a:gd name="T15" fmla="*/ 2147483647 h 1648"/>
              <a:gd name="T16" fmla="*/ 2147483647 w 2400"/>
              <a:gd name="T17" fmla="*/ 389116348 h 1648"/>
              <a:gd name="T18" fmla="*/ 2147483647 w 2400"/>
              <a:gd name="T19" fmla="*/ 2147483647 h 1648"/>
              <a:gd name="T20" fmla="*/ 2147483647 w 2400"/>
              <a:gd name="T21" fmla="*/ 389116348 h 1648"/>
              <a:gd name="T22" fmla="*/ 2147483647 w 2400"/>
              <a:gd name="T23" fmla="*/ 856057919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00"/>
              <a:gd name="T37" fmla="*/ 0 h 1648"/>
              <a:gd name="T38" fmla="*/ 2400 w 2400"/>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00" h="1648">
                <a:moveTo>
                  <a:pt x="0" y="872"/>
                </a:moveTo>
                <a:cubicBezTo>
                  <a:pt x="48" y="504"/>
                  <a:pt x="96" y="136"/>
                  <a:pt x="144" y="152"/>
                </a:cubicBezTo>
                <a:cubicBezTo>
                  <a:pt x="192" y="168"/>
                  <a:pt x="232" y="760"/>
                  <a:pt x="288" y="968"/>
                </a:cubicBezTo>
                <a:cubicBezTo>
                  <a:pt x="344" y="1176"/>
                  <a:pt x="408" y="1520"/>
                  <a:pt x="480" y="1400"/>
                </a:cubicBezTo>
                <a:cubicBezTo>
                  <a:pt x="552" y="1280"/>
                  <a:pt x="640" y="208"/>
                  <a:pt x="720" y="248"/>
                </a:cubicBezTo>
                <a:cubicBezTo>
                  <a:pt x="800" y="288"/>
                  <a:pt x="872" y="1640"/>
                  <a:pt x="960" y="1640"/>
                </a:cubicBezTo>
                <a:cubicBezTo>
                  <a:pt x="1048" y="1640"/>
                  <a:pt x="1160" y="248"/>
                  <a:pt x="1248" y="248"/>
                </a:cubicBezTo>
                <a:cubicBezTo>
                  <a:pt x="1336" y="248"/>
                  <a:pt x="1392" y="1648"/>
                  <a:pt x="1488" y="1640"/>
                </a:cubicBezTo>
                <a:cubicBezTo>
                  <a:pt x="1584" y="1632"/>
                  <a:pt x="1728" y="200"/>
                  <a:pt x="1824" y="200"/>
                </a:cubicBezTo>
                <a:cubicBezTo>
                  <a:pt x="1920" y="200"/>
                  <a:pt x="1984" y="1640"/>
                  <a:pt x="2064" y="1640"/>
                </a:cubicBezTo>
                <a:cubicBezTo>
                  <a:pt x="2144" y="1640"/>
                  <a:pt x="2248" y="400"/>
                  <a:pt x="2304" y="200"/>
                </a:cubicBezTo>
                <a:cubicBezTo>
                  <a:pt x="2360" y="0"/>
                  <a:pt x="2376" y="400"/>
                  <a:pt x="2400" y="440"/>
                </a:cubicBezTo>
              </a:path>
            </a:pathLst>
          </a:custGeom>
          <a:noFill/>
          <a:ln w="9525">
            <a:solidFill>
              <a:schemeClr val="tx1"/>
            </a:solidFill>
            <a:round/>
            <a:headEnd/>
            <a:tailEnd/>
          </a:ln>
        </p:spPr>
        <p:txBody>
          <a:bodyPr>
            <a:prstTxWarp prst="textNoShape">
              <a:avLst/>
            </a:prstTxWarp>
          </a:bodyPr>
          <a:lstStyle/>
          <a:p>
            <a:endParaRPr lang="en-US"/>
          </a:p>
        </p:txBody>
      </p:sp>
      <p:sp>
        <p:nvSpPr>
          <p:cNvPr id="68626" name="Freeform 18"/>
          <p:cNvSpPr>
            <a:spLocks/>
          </p:cNvSpPr>
          <p:nvPr/>
        </p:nvSpPr>
        <p:spPr bwMode="auto">
          <a:xfrm>
            <a:off x="8763000" y="1752600"/>
            <a:ext cx="1066800" cy="2133600"/>
          </a:xfrm>
          <a:custGeom>
            <a:avLst/>
            <a:gdLst>
              <a:gd name="T0" fmla="*/ 0 w 672"/>
              <a:gd name="T1" fmla="*/ 2147483647 h 1344"/>
              <a:gd name="T2" fmla="*/ 604837500 w 672"/>
              <a:gd name="T3" fmla="*/ 846772500 h 1344"/>
              <a:gd name="T4" fmla="*/ 1693545000 w 672"/>
              <a:gd name="T5" fmla="*/ 0 h 1344"/>
              <a:gd name="T6" fmla="*/ 0 60000 65536"/>
              <a:gd name="T7" fmla="*/ 0 60000 65536"/>
              <a:gd name="T8" fmla="*/ 0 60000 65536"/>
              <a:gd name="T9" fmla="*/ 0 w 672"/>
              <a:gd name="T10" fmla="*/ 0 h 1344"/>
              <a:gd name="T11" fmla="*/ 672 w 672"/>
              <a:gd name="T12" fmla="*/ 1344 h 1344"/>
            </a:gdLst>
            <a:ahLst/>
            <a:cxnLst>
              <a:cxn ang="T6">
                <a:pos x="T0" y="T1"/>
              </a:cxn>
              <a:cxn ang="T7">
                <a:pos x="T2" y="T3"/>
              </a:cxn>
              <a:cxn ang="T8">
                <a:pos x="T4" y="T5"/>
              </a:cxn>
            </a:cxnLst>
            <a:rect l="T9" t="T10" r="T11" b="T12"/>
            <a:pathLst>
              <a:path w="672" h="1344">
                <a:moveTo>
                  <a:pt x="0" y="1344"/>
                </a:moveTo>
                <a:cubicBezTo>
                  <a:pt x="64" y="952"/>
                  <a:pt x="128" y="560"/>
                  <a:pt x="240" y="336"/>
                </a:cubicBezTo>
                <a:cubicBezTo>
                  <a:pt x="352" y="112"/>
                  <a:pt x="600" y="56"/>
                  <a:pt x="672" y="0"/>
                </a:cubicBezTo>
              </a:path>
            </a:pathLst>
          </a:custGeom>
          <a:noFill/>
          <a:ln w="9525">
            <a:solidFill>
              <a:schemeClr val="tx1"/>
            </a:solidFill>
            <a:round/>
            <a:headEnd/>
            <a:tailEnd/>
          </a:ln>
        </p:spPr>
        <p:txBody>
          <a:bodyPr>
            <a:prstTxWarp prst="textNoShape">
              <a:avLst/>
            </a:prstTxWarp>
          </a:bodyPr>
          <a:lstStyle/>
          <a:p>
            <a:endParaRPr lang="en-US"/>
          </a:p>
        </p:txBody>
      </p:sp>
      <p:sp>
        <p:nvSpPr>
          <p:cNvPr id="68627" name="Text Box 19"/>
          <p:cNvSpPr txBox="1">
            <a:spLocks noChangeArrowheads="1"/>
          </p:cNvSpPr>
          <p:nvPr/>
        </p:nvSpPr>
        <p:spPr bwMode="auto">
          <a:xfrm rot="-4470233">
            <a:off x="8081170" y="2586832"/>
            <a:ext cx="1425575" cy="366713"/>
          </a:xfrm>
          <a:prstGeom prst="rect">
            <a:avLst/>
          </a:prstGeom>
          <a:noFill/>
          <a:ln w="9525">
            <a:noFill/>
            <a:miter lim="800000"/>
            <a:headEnd/>
            <a:tailEnd/>
          </a:ln>
        </p:spPr>
        <p:txBody>
          <a:bodyPr>
            <a:prstTxWarp prst="textNoShape">
              <a:avLst/>
            </a:prstTxWarp>
            <a:spAutoFit/>
          </a:bodyPr>
          <a:lstStyle/>
          <a:p>
            <a:pPr>
              <a:spcBef>
                <a:spcPct val="50000"/>
              </a:spcBef>
            </a:pPr>
            <a:r>
              <a:rPr lang="en-US" b="1"/>
              <a:t>HOT SHOT</a:t>
            </a:r>
          </a:p>
        </p:txBody>
      </p:sp>
    </p:spTree>
    <p:extLst>
      <p:ext uri="{BB962C8B-B14F-4D97-AF65-F5344CB8AC3E}">
        <p14:creationId xmlns:p14="http://schemas.microsoft.com/office/powerpoint/2010/main" val="75542847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Heroin </a:t>
            </a:r>
            <a:endParaRPr lang="en-US" dirty="0"/>
          </a:p>
        </p:txBody>
      </p:sp>
      <p:sp>
        <p:nvSpPr>
          <p:cNvPr id="3" name="Content Placeholder 2"/>
          <p:cNvSpPr>
            <a:spLocks noGrp="1"/>
          </p:cNvSpPr>
          <p:nvPr>
            <p:ph idx="1"/>
          </p:nvPr>
        </p:nvSpPr>
        <p:spPr/>
        <p:txBody>
          <a:bodyPr>
            <a:normAutofit/>
          </a:bodyPr>
          <a:lstStyle/>
          <a:p>
            <a:r>
              <a:rPr lang="en-US" dirty="0" smtClean="0"/>
              <a:t>Enters brain within 30 </a:t>
            </a:r>
            <a:r>
              <a:rPr lang="en-US" dirty="0" err="1" smtClean="0"/>
              <a:t>secs</a:t>
            </a:r>
            <a:r>
              <a:rPr lang="en-US" dirty="0" smtClean="0"/>
              <a:t> after injecting</a:t>
            </a:r>
          </a:p>
          <a:p>
            <a:r>
              <a:rPr lang="en-US" dirty="0" smtClean="0"/>
              <a:t>Lasts 30-60 minutes</a:t>
            </a:r>
          </a:p>
          <a:p>
            <a:r>
              <a:rPr lang="en-US" dirty="0" smtClean="0"/>
              <a:t>After time effects opiate receptor/ endorphin system in </a:t>
            </a:r>
            <a:r>
              <a:rPr lang="en-US" dirty="0" err="1" smtClean="0"/>
              <a:t>brain</a:t>
            </a:r>
            <a:r>
              <a:rPr lang="en-US" dirty="0" err="1" smtClean="0">
                <a:latin typeface="Wingdings"/>
                <a:ea typeface="Wingdings"/>
                <a:cs typeface="Wingdings"/>
              </a:rPr>
              <a:t></a:t>
            </a:r>
            <a:r>
              <a:rPr lang="en-US" dirty="0" smtClean="0"/>
              <a:t> stress, sleep, pain</a:t>
            </a:r>
          </a:p>
          <a:p>
            <a:r>
              <a:rPr lang="en-US" dirty="0" smtClean="0"/>
              <a:t>Stopping it causes physical symptoms within 12 hours and lasting up to 7 days</a:t>
            </a:r>
          </a:p>
          <a:p>
            <a:r>
              <a:rPr lang="en-US" dirty="0" smtClean="0"/>
              <a:t>Can permanently change the receptor in the brain causing chronic anxiety and a state of </a:t>
            </a:r>
            <a:r>
              <a:rPr lang="en-US" dirty="0" err="1" smtClean="0"/>
              <a:t>hyperexcitability</a:t>
            </a:r>
            <a:endParaRPr lang="en-US" dirty="0"/>
          </a:p>
        </p:txBody>
      </p:sp>
    </p:spTree>
    <p:extLst>
      <p:ext uri="{BB962C8B-B14F-4D97-AF65-F5344CB8AC3E}">
        <p14:creationId xmlns:p14="http://schemas.microsoft.com/office/powerpoint/2010/main" val="56310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en-US" altLang="en-US">
                <a:latin typeface="Arial" charset="0"/>
                <a:ea typeface="Arial" charset="0"/>
                <a:cs typeface="Arial" charset="0"/>
              </a:rPr>
              <a:t>What drugs are likely to be abused?</a:t>
            </a:r>
          </a:p>
        </p:txBody>
      </p:sp>
      <p:sp>
        <p:nvSpPr>
          <p:cNvPr id="133123" name="Rectangle 3"/>
          <p:cNvSpPr>
            <a:spLocks noGrp="1" noChangeArrowheads="1"/>
          </p:cNvSpPr>
          <p:nvPr>
            <p:ph type="body" idx="1"/>
          </p:nvPr>
        </p:nvSpPr>
        <p:spPr/>
        <p:txBody>
          <a:bodyPr/>
          <a:lstStyle/>
          <a:p>
            <a:pPr eaLnBrk="1" hangingPunct="1">
              <a:buFont typeface="Wingdings" charset="2"/>
              <a:buChar char="n"/>
            </a:pPr>
            <a:r>
              <a:rPr lang="en-US" altLang="en-US">
                <a:latin typeface="Arial" charset="0"/>
                <a:ea typeface="Arial" charset="0"/>
                <a:cs typeface="Arial" charset="0"/>
              </a:rPr>
              <a:t>Cross the Blood Brain Barrier</a:t>
            </a:r>
          </a:p>
          <a:p>
            <a:pPr eaLnBrk="1" hangingPunct="1">
              <a:buFont typeface="Wingdings" charset="2"/>
              <a:buChar char="n"/>
            </a:pPr>
            <a:r>
              <a:rPr lang="en-US" altLang="en-US">
                <a:latin typeface="Arial" charset="0"/>
                <a:ea typeface="Arial" charset="0"/>
                <a:cs typeface="Arial" charset="0"/>
              </a:rPr>
              <a:t>Cause euphoria</a:t>
            </a:r>
          </a:p>
          <a:p>
            <a:pPr eaLnBrk="1" hangingPunct="1">
              <a:buFont typeface="Wingdings" charset="2"/>
              <a:buChar char="n"/>
            </a:pPr>
            <a:r>
              <a:rPr lang="en-US" altLang="en-US">
                <a:latin typeface="Arial" charset="0"/>
                <a:ea typeface="Arial" charset="0"/>
                <a:cs typeface="Arial" charset="0"/>
              </a:rPr>
              <a:t>Short onset of action</a:t>
            </a:r>
          </a:p>
          <a:p>
            <a:pPr eaLnBrk="1" hangingPunct="1">
              <a:buFont typeface="Wingdings" charset="2"/>
              <a:buChar char="n"/>
            </a:pPr>
            <a:r>
              <a:rPr lang="en-US" altLang="en-US">
                <a:latin typeface="Arial" charset="0"/>
                <a:ea typeface="Arial" charset="0"/>
                <a:cs typeface="Arial" charset="0"/>
              </a:rPr>
              <a:t>Short half life</a:t>
            </a:r>
          </a:p>
          <a:p>
            <a:pPr eaLnBrk="1" hangingPunct="1">
              <a:buFont typeface="Wingdings" charset="2"/>
              <a:buChar char="n"/>
            </a:pPr>
            <a:r>
              <a:rPr lang="en-US" altLang="en-US">
                <a:latin typeface="Arial" charset="0"/>
                <a:ea typeface="Arial" charset="0"/>
                <a:cs typeface="Arial" charset="0"/>
              </a:rPr>
              <a:t>Quick delivery mechanism</a:t>
            </a:r>
          </a:p>
          <a:p>
            <a:pPr eaLnBrk="1" hangingPunct="1">
              <a:buFont typeface="Wingdings" charset="2"/>
              <a:buChar char="n"/>
            </a:pPr>
            <a:r>
              <a:rPr lang="en-US" altLang="en-US">
                <a:latin typeface="Arial" charset="0"/>
                <a:ea typeface="Arial" charset="0"/>
                <a:cs typeface="Arial" charset="0"/>
              </a:rPr>
              <a:t>Few side effects</a:t>
            </a:r>
          </a:p>
        </p:txBody>
      </p:sp>
    </p:spTree>
    <p:extLst>
      <p:ext uri="{BB962C8B-B14F-4D97-AF65-F5344CB8AC3E}">
        <p14:creationId xmlns:p14="http://schemas.microsoft.com/office/powerpoint/2010/main" val="3514713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dissolve">
                                      <p:cBhvr>
                                        <p:cTn id="7" dur="500"/>
                                        <p:tgtEl>
                                          <p:spTgt spid="13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dissolve">
                                      <p:cBhvr>
                                        <p:cTn id="12" dur="500"/>
                                        <p:tgtEl>
                                          <p:spTgt spid="133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dissolve">
                                      <p:cBhvr>
                                        <p:cTn id="17" dur="500"/>
                                        <p:tgtEl>
                                          <p:spTgt spid="133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23">
                                            <p:txEl>
                                              <p:pRg st="2" end="2"/>
                                            </p:txEl>
                                          </p:spTgt>
                                        </p:tgtEl>
                                        <p:attrNameLst>
                                          <p:attrName>style.visibility</p:attrName>
                                        </p:attrNameLst>
                                      </p:cBhvr>
                                      <p:to>
                                        <p:strVal val="visible"/>
                                      </p:to>
                                    </p:set>
                                    <p:animEffect transition="in" filter="dissolve">
                                      <p:cBhvr>
                                        <p:cTn id="22" dur="500"/>
                                        <p:tgtEl>
                                          <p:spTgt spid="133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23">
                                            <p:txEl>
                                              <p:pRg st="3" end="3"/>
                                            </p:txEl>
                                          </p:spTgt>
                                        </p:tgtEl>
                                        <p:attrNameLst>
                                          <p:attrName>style.visibility</p:attrName>
                                        </p:attrNameLst>
                                      </p:cBhvr>
                                      <p:to>
                                        <p:strVal val="visible"/>
                                      </p:to>
                                    </p:set>
                                    <p:animEffect transition="in" filter="dissolve">
                                      <p:cBhvr>
                                        <p:cTn id="27" dur="500"/>
                                        <p:tgtEl>
                                          <p:spTgt spid="133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23">
                                            <p:txEl>
                                              <p:pRg st="4" end="4"/>
                                            </p:txEl>
                                          </p:spTgt>
                                        </p:tgtEl>
                                        <p:attrNameLst>
                                          <p:attrName>style.visibility</p:attrName>
                                        </p:attrNameLst>
                                      </p:cBhvr>
                                      <p:to>
                                        <p:strVal val="visible"/>
                                      </p:to>
                                    </p:set>
                                    <p:animEffect transition="in" filter="dissolve">
                                      <p:cBhvr>
                                        <p:cTn id="32" dur="500"/>
                                        <p:tgtEl>
                                          <p:spTgt spid="13312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23">
                                            <p:txEl>
                                              <p:pRg st="5" end="5"/>
                                            </p:txEl>
                                          </p:spTgt>
                                        </p:tgtEl>
                                        <p:attrNameLst>
                                          <p:attrName>style.visibility</p:attrName>
                                        </p:attrNameLst>
                                      </p:cBhvr>
                                      <p:to>
                                        <p:strVal val="visible"/>
                                      </p:to>
                                    </p:set>
                                    <p:animEffect transition="in" filter="dissolve">
                                      <p:cBhvr>
                                        <p:cTn id="37" dur="500"/>
                                        <p:tgtEl>
                                          <p:spTgt spid="133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en-US">
                <a:latin typeface="Arial" charset="0"/>
                <a:ea typeface="Arial" charset="0"/>
                <a:cs typeface="Arial" charset="0"/>
              </a:rPr>
              <a:t>Mortality  </a:t>
            </a:r>
          </a:p>
        </p:txBody>
      </p:sp>
      <p:sp>
        <p:nvSpPr>
          <p:cNvPr id="142339" name="Rectangle 3"/>
          <p:cNvSpPr>
            <a:spLocks noGrp="1" noChangeArrowheads="1"/>
          </p:cNvSpPr>
          <p:nvPr>
            <p:ph type="body" idx="1"/>
          </p:nvPr>
        </p:nvSpPr>
        <p:spPr>
          <a:xfrm>
            <a:off x="2590800" y="1981200"/>
            <a:ext cx="7543800" cy="4572000"/>
          </a:xfrm>
        </p:spPr>
        <p:txBody>
          <a:bodyPr/>
          <a:lstStyle/>
          <a:p>
            <a:pPr>
              <a:lnSpc>
                <a:spcPct val="90000"/>
              </a:lnSpc>
              <a:buFontTx/>
              <a:buNone/>
            </a:pPr>
            <a:r>
              <a:rPr lang="en-US" altLang="en-US">
                <a:latin typeface="Arial" charset="0"/>
                <a:ea typeface="Arial" charset="0"/>
                <a:cs typeface="Arial" charset="0"/>
              </a:rPr>
              <a:t>Death rate is 50-100 times greater than general population rate!</a:t>
            </a:r>
          </a:p>
          <a:p>
            <a:pPr>
              <a:lnSpc>
                <a:spcPct val="90000"/>
              </a:lnSpc>
              <a:buFontTx/>
              <a:buNone/>
            </a:pPr>
            <a:r>
              <a:rPr lang="en-US" altLang="en-US">
                <a:latin typeface="Arial" charset="0"/>
                <a:ea typeface="Arial" charset="0"/>
                <a:cs typeface="Arial" charset="0"/>
              </a:rPr>
              <a:t>Cause of death</a:t>
            </a:r>
          </a:p>
          <a:p>
            <a:pPr>
              <a:lnSpc>
                <a:spcPct val="90000"/>
              </a:lnSpc>
              <a:buFont typeface="Wingdings" charset="2"/>
              <a:buNone/>
            </a:pPr>
            <a:r>
              <a:rPr lang="en-US" altLang="en-US">
                <a:latin typeface="Arial" charset="0"/>
                <a:ea typeface="Arial" charset="0"/>
                <a:cs typeface="Arial" charset="0"/>
              </a:rPr>
              <a:t>  22% Accidental, OD</a:t>
            </a:r>
          </a:p>
          <a:p>
            <a:pPr>
              <a:lnSpc>
                <a:spcPct val="90000"/>
              </a:lnSpc>
              <a:buFont typeface="Wingdings" charset="2"/>
              <a:buNone/>
            </a:pPr>
            <a:r>
              <a:rPr lang="en-US" altLang="en-US">
                <a:latin typeface="Arial" charset="0"/>
                <a:ea typeface="Arial" charset="0"/>
                <a:cs typeface="Arial" charset="0"/>
              </a:rPr>
              <a:t>  19% Homicide, Suicide, MVA</a:t>
            </a:r>
          </a:p>
          <a:p>
            <a:pPr>
              <a:lnSpc>
                <a:spcPct val="90000"/>
              </a:lnSpc>
              <a:buFont typeface="Wingdings" charset="2"/>
              <a:buNone/>
            </a:pPr>
            <a:r>
              <a:rPr lang="en-US" altLang="en-US">
                <a:latin typeface="Arial" charset="0"/>
                <a:ea typeface="Arial" charset="0"/>
                <a:cs typeface="Arial" charset="0"/>
              </a:rPr>
              <a:t>   15% Liver disease</a:t>
            </a:r>
          </a:p>
          <a:p>
            <a:pPr>
              <a:lnSpc>
                <a:spcPct val="90000"/>
              </a:lnSpc>
              <a:buFont typeface="Wingdings" charset="2"/>
              <a:buNone/>
            </a:pPr>
            <a:r>
              <a:rPr lang="en-US" altLang="en-US">
                <a:latin typeface="Arial" charset="0"/>
                <a:ea typeface="Arial" charset="0"/>
                <a:cs typeface="Arial" charset="0"/>
              </a:rPr>
              <a:t>   23%  Cancer and cardiovascular</a:t>
            </a:r>
          </a:p>
          <a:p>
            <a:pPr>
              <a:lnSpc>
                <a:spcPct val="90000"/>
              </a:lnSpc>
              <a:buFont typeface="Wingdings" charset="2"/>
              <a:buNone/>
            </a:pPr>
            <a:endParaRPr lang="en-US" altLang="en-US">
              <a:latin typeface="Arial" charset="0"/>
              <a:ea typeface="Arial" charset="0"/>
              <a:cs typeface="Arial" charset="0"/>
            </a:endParaRPr>
          </a:p>
          <a:p>
            <a:pPr>
              <a:lnSpc>
                <a:spcPct val="90000"/>
              </a:lnSpc>
              <a:buFont typeface="Wingdings" charset="2"/>
              <a:buNone/>
            </a:pPr>
            <a:r>
              <a:rPr lang="en-US" altLang="en-US" sz="1800">
                <a:latin typeface="Arial" charset="0"/>
                <a:ea typeface="Arial" charset="0"/>
                <a:cs typeface="Arial" charset="0"/>
              </a:rPr>
              <a:t>Hser, Hoffman, Anglin  </a:t>
            </a:r>
            <a:r>
              <a:rPr lang="en-US" altLang="en-US" sz="1800" u="sng">
                <a:latin typeface="Arial" charset="0"/>
                <a:ea typeface="Arial" charset="0"/>
                <a:cs typeface="Arial" charset="0"/>
              </a:rPr>
              <a:t>Arch of Gen Psych 2001</a:t>
            </a:r>
          </a:p>
        </p:txBody>
      </p:sp>
    </p:spTree>
    <p:extLst>
      <p:ext uri="{BB962C8B-B14F-4D97-AF65-F5344CB8AC3E}">
        <p14:creationId xmlns:p14="http://schemas.microsoft.com/office/powerpoint/2010/main" val="8644260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209800" y="190500"/>
            <a:ext cx="7772400" cy="1276350"/>
          </a:xfrm>
          <a:noFill/>
        </p:spPr>
        <p:txBody>
          <a:bodyPr vert="horz" lIns="92075" tIns="46038" rIns="92075" bIns="46038" rtlCol="0" anchor="ctr">
            <a:normAutofit/>
          </a:bodyPr>
          <a:lstStyle/>
          <a:p>
            <a:r>
              <a:rPr lang="en-US" altLang="en-US" sz="3200">
                <a:latin typeface="Arial" charset="0"/>
                <a:ea typeface="Arial" charset="0"/>
                <a:cs typeface="Arial" charset="0"/>
              </a:rPr>
              <a:t>Crime among 491 patients before and during MMT at 6 programs</a:t>
            </a:r>
          </a:p>
        </p:txBody>
      </p:sp>
      <p:sp>
        <p:nvSpPr>
          <p:cNvPr id="143363" name="Rectangle 3"/>
          <p:cNvSpPr>
            <a:spLocks noChangeArrowheads="1"/>
          </p:cNvSpPr>
          <p:nvPr/>
        </p:nvSpPr>
        <p:spPr bwMode="auto">
          <a:xfrm>
            <a:off x="1784350" y="6019800"/>
            <a:ext cx="8432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800"/>
              <a:t>Adapted from Ball &amp; Ross - The Effectiveness of Methadone Maintenance Treatment, 1991						</a:t>
            </a:r>
            <a:r>
              <a:rPr lang="en-US" altLang="en-US" sz="1400">
                <a:solidFill>
                  <a:srgbClr val="FFFF00"/>
                </a:solidFill>
                <a:latin typeface="Arial" charset="0"/>
              </a:rPr>
              <a:t>JRB 2010</a:t>
            </a:r>
            <a:endParaRPr lang="en-US" altLang="en-US" sz="1800"/>
          </a:p>
        </p:txBody>
      </p:sp>
      <p:sp>
        <p:nvSpPr>
          <p:cNvPr id="143364" name="Rectangle 4"/>
          <p:cNvSpPr>
            <a:spLocks noChangeArrowheads="1"/>
          </p:cNvSpPr>
          <p:nvPr/>
        </p:nvSpPr>
        <p:spPr bwMode="auto">
          <a:xfrm rot="-5400000">
            <a:off x="-259556" y="3239294"/>
            <a:ext cx="489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a:spcBef>
                <a:spcPct val="50000"/>
              </a:spcBef>
            </a:pPr>
            <a:r>
              <a:rPr lang="en-US" altLang="en-US" sz="1800" b="1"/>
              <a:t>Crime Days Per Year</a:t>
            </a:r>
          </a:p>
        </p:txBody>
      </p:sp>
      <p:sp>
        <p:nvSpPr>
          <p:cNvPr id="143365" name="Rectangle 5"/>
          <p:cNvSpPr>
            <a:spLocks noChangeArrowheads="1"/>
          </p:cNvSpPr>
          <p:nvPr/>
        </p:nvSpPr>
        <p:spPr bwMode="auto">
          <a:xfrm>
            <a:off x="10193338" y="6400801"/>
            <a:ext cx="4154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fld id="{BC88BE8F-A3AA-804F-A715-A704DF8262B6}" type="slidenum">
              <a:rPr lang="en-US" altLang="en-US" sz="1200">
                <a:solidFill>
                  <a:schemeClr val="bg1"/>
                </a:solidFill>
              </a:rPr>
              <a:pPr>
                <a:spcBef>
                  <a:spcPct val="50000"/>
                </a:spcBef>
              </a:pPr>
              <a:t>51</a:t>
            </a:fld>
            <a:endParaRPr lang="en-US" altLang="en-US" sz="1200">
              <a:solidFill>
                <a:schemeClr val="bg1"/>
              </a:solidFill>
            </a:endParaRPr>
          </a:p>
        </p:txBody>
      </p:sp>
      <p:grpSp>
        <p:nvGrpSpPr>
          <p:cNvPr id="143366" name="Group 6"/>
          <p:cNvGrpSpPr>
            <a:grpSpLocks/>
          </p:cNvGrpSpPr>
          <p:nvPr/>
        </p:nvGrpSpPr>
        <p:grpSpPr bwMode="auto">
          <a:xfrm>
            <a:off x="2133600" y="1485901"/>
            <a:ext cx="8204200" cy="4619625"/>
            <a:chOff x="288" y="912"/>
            <a:chExt cx="5168" cy="2910"/>
          </a:xfrm>
        </p:grpSpPr>
        <p:sp>
          <p:nvSpPr>
            <p:cNvPr id="143367" name="AutoShape 7"/>
            <p:cNvSpPr>
              <a:spLocks noChangeAspect="1" noChangeArrowheads="1" noTextEdit="1"/>
            </p:cNvSpPr>
            <p:nvPr/>
          </p:nvSpPr>
          <p:spPr bwMode="auto">
            <a:xfrm>
              <a:off x="288" y="912"/>
              <a:ext cx="5168" cy="2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3368" name="Freeform 8"/>
            <p:cNvSpPr>
              <a:spLocks/>
            </p:cNvSpPr>
            <p:nvPr/>
          </p:nvSpPr>
          <p:spPr bwMode="auto">
            <a:xfrm>
              <a:off x="792" y="3339"/>
              <a:ext cx="3640" cy="95"/>
            </a:xfrm>
            <a:custGeom>
              <a:avLst/>
              <a:gdLst>
                <a:gd name="T0" fmla="*/ 0 w 3640"/>
                <a:gd name="T1" fmla="*/ 95 h 95"/>
                <a:gd name="T2" fmla="*/ 112 w 3640"/>
                <a:gd name="T3" fmla="*/ 0 h 95"/>
                <a:gd name="T4" fmla="*/ 3640 w 3640"/>
                <a:gd name="T5" fmla="*/ 0 h 95"/>
                <a:gd name="T6" fmla="*/ 3528 w 3640"/>
                <a:gd name="T7" fmla="*/ 95 h 95"/>
                <a:gd name="T8" fmla="*/ 0 w 3640"/>
                <a:gd name="T9" fmla="*/ 95 h 95"/>
                <a:gd name="T10" fmla="*/ 0 60000 65536"/>
                <a:gd name="T11" fmla="*/ 0 60000 65536"/>
                <a:gd name="T12" fmla="*/ 0 60000 65536"/>
                <a:gd name="T13" fmla="*/ 0 60000 65536"/>
                <a:gd name="T14" fmla="*/ 0 60000 65536"/>
                <a:gd name="T15" fmla="*/ 0 w 3640"/>
                <a:gd name="T16" fmla="*/ 0 h 95"/>
                <a:gd name="T17" fmla="*/ 3640 w 3640"/>
                <a:gd name="T18" fmla="*/ 95 h 95"/>
              </a:gdLst>
              <a:ahLst/>
              <a:cxnLst>
                <a:cxn ang="T10">
                  <a:pos x="T0" y="T1"/>
                </a:cxn>
                <a:cxn ang="T11">
                  <a:pos x="T2" y="T3"/>
                </a:cxn>
                <a:cxn ang="T12">
                  <a:pos x="T4" y="T5"/>
                </a:cxn>
                <a:cxn ang="T13">
                  <a:pos x="T6" y="T7"/>
                </a:cxn>
                <a:cxn ang="T14">
                  <a:pos x="T8" y="T9"/>
                </a:cxn>
              </a:cxnLst>
              <a:rect l="T15" t="T16" r="T17" b="T18"/>
              <a:pathLst>
                <a:path w="3640" h="95">
                  <a:moveTo>
                    <a:pt x="0" y="95"/>
                  </a:moveTo>
                  <a:lnTo>
                    <a:pt x="112" y="0"/>
                  </a:lnTo>
                  <a:lnTo>
                    <a:pt x="3640" y="0"/>
                  </a:lnTo>
                  <a:lnTo>
                    <a:pt x="3528" y="95"/>
                  </a:lnTo>
                  <a:lnTo>
                    <a:pt x="0" y="9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69" name="Freeform 9"/>
            <p:cNvSpPr>
              <a:spLocks/>
            </p:cNvSpPr>
            <p:nvPr/>
          </p:nvSpPr>
          <p:spPr bwMode="auto">
            <a:xfrm>
              <a:off x="792" y="1037"/>
              <a:ext cx="112" cy="2397"/>
            </a:xfrm>
            <a:custGeom>
              <a:avLst/>
              <a:gdLst>
                <a:gd name="T0" fmla="*/ 0 w 112"/>
                <a:gd name="T1" fmla="*/ 2397 h 2397"/>
                <a:gd name="T2" fmla="*/ 0 w 112"/>
                <a:gd name="T3" fmla="*/ 96 h 2397"/>
                <a:gd name="T4" fmla="*/ 112 w 112"/>
                <a:gd name="T5" fmla="*/ 0 h 2397"/>
                <a:gd name="T6" fmla="*/ 112 w 112"/>
                <a:gd name="T7" fmla="*/ 2302 h 2397"/>
                <a:gd name="T8" fmla="*/ 0 w 112"/>
                <a:gd name="T9" fmla="*/ 2397 h 2397"/>
                <a:gd name="T10" fmla="*/ 0 60000 65536"/>
                <a:gd name="T11" fmla="*/ 0 60000 65536"/>
                <a:gd name="T12" fmla="*/ 0 60000 65536"/>
                <a:gd name="T13" fmla="*/ 0 60000 65536"/>
                <a:gd name="T14" fmla="*/ 0 60000 65536"/>
                <a:gd name="T15" fmla="*/ 0 w 112"/>
                <a:gd name="T16" fmla="*/ 0 h 2397"/>
                <a:gd name="T17" fmla="*/ 112 w 112"/>
                <a:gd name="T18" fmla="*/ 2397 h 2397"/>
              </a:gdLst>
              <a:ahLst/>
              <a:cxnLst>
                <a:cxn ang="T10">
                  <a:pos x="T0" y="T1"/>
                </a:cxn>
                <a:cxn ang="T11">
                  <a:pos x="T2" y="T3"/>
                </a:cxn>
                <a:cxn ang="T12">
                  <a:pos x="T4" y="T5"/>
                </a:cxn>
                <a:cxn ang="T13">
                  <a:pos x="T6" y="T7"/>
                </a:cxn>
                <a:cxn ang="T14">
                  <a:pos x="T8" y="T9"/>
                </a:cxn>
              </a:cxnLst>
              <a:rect l="T15" t="T16" r="T17" b="T18"/>
              <a:pathLst>
                <a:path w="112" h="2397">
                  <a:moveTo>
                    <a:pt x="0" y="2397"/>
                  </a:moveTo>
                  <a:lnTo>
                    <a:pt x="0" y="96"/>
                  </a:lnTo>
                  <a:lnTo>
                    <a:pt x="112" y="0"/>
                  </a:lnTo>
                  <a:lnTo>
                    <a:pt x="112" y="2302"/>
                  </a:lnTo>
                  <a:lnTo>
                    <a:pt x="0" y="2397"/>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0" name="Rectangle 10"/>
            <p:cNvSpPr>
              <a:spLocks noChangeArrowheads="1"/>
            </p:cNvSpPr>
            <p:nvPr/>
          </p:nvSpPr>
          <p:spPr bwMode="auto">
            <a:xfrm>
              <a:off x="904" y="1037"/>
              <a:ext cx="3528" cy="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1" name="Freeform 11"/>
            <p:cNvSpPr>
              <a:spLocks/>
            </p:cNvSpPr>
            <p:nvPr/>
          </p:nvSpPr>
          <p:spPr bwMode="auto">
            <a:xfrm>
              <a:off x="792" y="3339"/>
              <a:ext cx="3640" cy="95"/>
            </a:xfrm>
            <a:custGeom>
              <a:avLst/>
              <a:gdLst>
                <a:gd name="T0" fmla="*/ 0 w 686"/>
                <a:gd name="T1" fmla="*/ 4162324 h 16"/>
                <a:gd name="T2" fmla="*/ 2477238 w 686"/>
                <a:gd name="T3" fmla="*/ 0 h 16"/>
                <a:gd name="T4" fmla="*/ 81237520 w 686"/>
                <a:gd name="T5" fmla="*/ 0 h 16"/>
                <a:gd name="T6" fmla="*/ 0 60000 65536"/>
                <a:gd name="T7" fmla="*/ 0 60000 65536"/>
                <a:gd name="T8" fmla="*/ 0 60000 65536"/>
                <a:gd name="T9" fmla="*/ 0 w 686"/>
                <a:gd name="T10" fmla="*/ 0 h 16"/>
                <a:gd name="T11" fmla="*/ 686 w 686"/>
                <a:gd name="T12" fmla="*/ 16 h 16"/>
              </a:gdLst>
              <a:ahLst/>
              <a:cxnLst>
                <a:cxn ang="T6">
                  <a:pos x="T0" y="T1"/>
                </a:cxn>
                <a:cxn ang="T7">
                  <a:pos x="T2" y="T3"/>
                </a:cxn>
                <a:cxn ang="T8">
                  <a:pos x="T4" y="T5"/>
                </a:cxn>
              </a:cxnLst>
              <a:rect l="T9" t="T10" r="T11" b="T12"/>
              <a:pathLst>
                <a:path w="686" h="16">
                  <a:moveTo>
                    <a:pt x="0" y="16"/>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2" name="Freeform 12"/>
            <p:cNvSpPr>
              <a:spLocks/>
            </p:cNvSpPr>
            <p:nvPr/>
          </p:nvSpPr>
          <p:spPr bwMode="auto">
            <a:xfrm>
              <a:off x="792" y="2951"/>
              <a:ext cx="3640" cy="102"/>
            </a:xfrm>
            <a:custGeom>
              <a:avLst/>
              <a:gdLst>
                <a:gd name="T0" fmla="*/ 0 w 686"/>
                <a:gd name="T1" fmla="*/ 4758912 h 17"/>
                <a:gd name="T2" fmla="*/ 2477238 w 686"/>
                <a:gd name="T3" fmla="*/ 0 h 17"/>
                <a:gd name="T4" fmla="*/ 81237520 w 686"/>
                <a:gd name="T5" fmla="*/ 0 h 17"/>
                <a:gd name="T6" fmla="*/ 0 60000 65536"/>
                <a:gd name="T7" fmla="*/ 0 60000 65536"/>
                <a:gd name="T8" fmla="*/ 0 60000 65536"/>
                <a:gd name="T9" fmla="*/ 0 w 686"/>
                <a:gd name="T10" fmla="*/ 0 h 17"/>
                <a:gd name="T11" fmla="*/ 686 w 686"/>
                <a:gd name="T12" fmla="*/ 17 h 17"/>
              </a:gdLst>
              <a:ahLst/>
              <a:cxnLst>
                <a:cxn ang="T6">
                  <a:pos x="T0" y="T1"/>
                </a:cxn>
                <a:cxn ang="T7">
                  <a:pos x="T2" y="T3"/>
                </a:cxn>
                <a:cxn ang="T8">
                  <a:pos x="T4" y="T5"/>
                </a:cxn>
              </a:cxnLst>
              <a:rect l="T9" t="T10" r="T11" b="T12"/>
              <a:pathLst>
                <a:path w="686" h="17">
                  <a:moveTo>
                    <a:pt x="0" y="17"/>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3" name="Freeform 13"/>
            <p:cNvSpPr>
              <a:spLocks/>
            </p:cNvSpPr>
            <p:nvPr/>
          </p:nvSpPr>
          <p:spPr bwMode="auto">
            <a:xfrm>
              <a:off x="792" y="2570"/>
              <a:ext cx="3640" cy="95"/>
            </a:xfrm>
            <a:custGeom>
              <a:avLst/>
              <a:gdLst>
                <a:gd name="T0" fmla="*/ 0 w 686"/>
                <a:gd name="T1" fmla="*/ 4162324 h 16"/>
                <a:gd name="T2" fmla="*/ 2477238 w 686"/>
                <a:gd name="T3" fmla="*/ 0 h 16"/>
                <a:gd name="T4" fmla="*/ 81237520 w 686"/>
                <a:gd name="T5" fmla="*/ 0 h 16"/>
                <a:gd name="T6" fmla="*/ 0 60000 65536"/>
                <a:gd name="T7" fmla="*/ 0 60000 65536"/>
                <a:gd name="T8" fmla="*/ 0 60000 65536"/>
                <a:gd name="T9" fmla="*/ 0 w 686"/>
                <a:gd name="T10" fmla="*/ 0 h 16"/>
                <a:gd name="T11" fmla="*/ 686 w 686"/>
                <a:gd name="T12" fmla="*/ 16 h 16"/>
              </a:gdLst>
              <a:ahLst/>
              <a:cxnLst>
                <a:cxn ang="T6">
                  <a:pos x="T0" y="T1"/>
                </a:cxn>
                <a:cxn ang="T7">
                  <a:pos x="T2" y="T3"/>
                </a:cxn>
                <a:cxn ang="T8">
                  <a:pos x="T4" y="T5"/>
                </a:cxn>
              </a:cxnLst>
              <a:rect l="T9" t="T10" r="T11" b="T12"/>
              <a:pathLst>
                <a:path w="686" h="16">
                  <a:moveTo>
                    <a:pt x="0" y="16"/>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4" name="Freeform 14"/>
            <p:cNvSpPr>
              <a:spLocks/>
            </p:cNvSpPr>
            <p:nvPr/>
          </p:nvSpPr>
          <p:spPr bwMode="auto">
            <a:xfrm>
              <a:off x="792" y="2188"/>
              <a:ext cx="3640" cy="96"/>
            </a:xfrm>
            <a:custGeom>
              <a:avLst/>
              <a:gdLst>
                <a:gd name="T0" fmla="*/ 0 w 686"/>
                <a:gd name="T1" fmla="*/ 4478976 h 16"/>
                <a:gd name="T2" fmla="*/ 2477238 w 686"/>
                <a:gd name="T3" fmla="*/ 0 h 16"/>
                <a:gd name="T4" fmla="*/ 81237520 w 686"/>
                <a:gd name="T5" fmla="*/ 0 h 16"/>
                <a:gd name="T6" fmla="*/ 0 60000 65536"/>
                <a:gd name="T7" fmla="*/ 0 60000 65536"/>
                <a:gd name="T8" fmla="*/ 0 60000 65536"/>
                <a:gd name="T9" fmla="*/ 0 w 686"/>
                <a:gd name="T10" fmla="*/ 0 h 16"/>
                <a:gd name="T11" fmla="*/ 686 w 686"/>
                <a:gd name="T12" fmla="*/ 16 h 16"/>
              </a:gdLst>
              <a:ahLst/>
              <a:cxnLst>
                <a:cxn ang="T6">
                  <a:pos x="T0" y="T1"/>
                </a:cxn>
                <a:cxn ang="T7">
                  <a:pos x="T2" y="T3"/>
                </a:cxn>
                <a:cxn ang="T8">
                  <a:pos x="T4" y="T5"/>
                </a:cxn>
              </a:cxnLst>
              <a:rect l="T9" t="T10" r="T11" b="T12"/>
              <a:pathLst>
                <a:path w="686" h="16">
                  <a:moveTo>
                    <a:pt x="0" y="16"/>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5" name="Freeform 15"/>
            <p:cNvSpPr>
              <a:spLocks/>
            </p:cNvSpPr>
            <p:nvPr/>
          </p:nvSpPr>
          <p:spPr bwMode="auto">
            <a:xfrm>
              <a:off x="792" y="1806"/>
              <a:ext cx="3640" cy="96"/>
            </a:xfrm>
            <a:custGeom>
              <a:avLst/>
              <a:gdLst>
                <a:gd name="T0" fmla="*/ 0 w 686"/>
                <a:gd name="T1" fmla="*/ 4478976 h 16"/>
                <a:gd name="T2" fmla="*/ 2477238 w 686"/>
                <a:gd name="T3" fmla="*/ 0 h 16"/>
                <a:gd name="T4" fmla="*/ 81237520 w 686"/>
                <a:gd name="T5" fmla="*/ 0 h 16"/>
                <a:gd name="T6" fmla="*/ 0 60000 65536"/>
                <a:gd name="T7" fmla="*/ 0 60000 65536"/>
                <a:gd name="T8" fmla="*/ 0 60000 65536"/>
                <a:gd name="T9" fmla="*/ 0 w 686"/>
                <a:gd name="T10" fmla="*/ 0 h 16"/>
                <a:gd name="T11" fmla="*/ 686 w 686"/>
                <a:gd name="T12" fmla="*/ 16 h 16"/>
              </a:gdLst>
              <a:ahLst/>
              <a:cxnLst>
                <a:cxn ang="T6">
                  <a:pos x="T0" y="T1"/>
                </a:cxn>
                <a:cxn ang="T7">
                  <a:pos x="T2" y="T3"/>
                </a:cxn>
                <a:cxn ang="T8">
                  <a:pos x="T4" y="T5"/>
                </a:cxn>
              </a:cxnLst>
              <a:rect l="T9" t="T10" r="T11" b="T12"/>
              <a:pathLst>
                <a:path w="686" h="16">
                  <a:moveTo>
                    <a:pt x="0" y="16"/>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6" name="Freeform 16"/>
            <p:cNvSpPr>
              <a:spLocks/>
            </p:cNvSpPr>
            <p:nvPr/>
          </p:nvSpPr>
          <p:spPr bwMode="auto">
            <a:xfrm>
              <a:off x="792" y="1419"/>
              <a:ext cx="3640" cy="101"/>
            </a:xfrm>
            <a:custGeom>
              <a:avLst/>
              <a:gdLst>
                <a:gd name="T0" fmla="*/ 0 w 686"/>
                <a:gd name="T1" fmla="*/ 4441635 h 17"/>
                <a:gd name="T2" fmla="*/ 2477238 w 686"/>
                <a:gd name="T3" fmla="*/ 0 h 17"/>
                <a:gd name="T4" fmla="*/ 81237520 w 686"/>
                <a:gd name="T5" fmla="*/ 0 h 17"/>
                <a:gd name="T6" fmla="*/ 0 60000 65536"/>
                <a:gd name="T7" fmla="*/ 0 60000 65536"/>
                <a:gd name="T8" fmla="*/ 0 60000 65536"/>
                <a:gd name="T9" fmla="*/ 0 w 686"/>
                <a:gd name="T10" fmla="*/ 0 h 17"/>
                <a:gd name="T11" fmla="*/ 686 w 686"/>
                <a:gd name="T12" fmla="*/ 17 h 17"/>
              </a:gdLst>
              <a:ahLst/>
              <a:cxnLst>
                <a:cxn ang="T6">
                  <a:pos x="T0" y="T1"/>
                </a:cxn>
                <a:cxn ang="T7">
                  <a:pos x="T2" y="T3"/>
                </a:cxn>
                <a:cxn ang="T8">
                  <a:pos x="T4" y="T5"/>
                </a:cxn>
              </a:cxnLst>
              <a:rect l="T9" t="T10" r="T11" b="T12"/>
              <a:pathLst>
                <a:path w="686" h="17">
                  <a:moveTo>
                    <a:pt x="0" y="17"/>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7" name="Freeform 17"/>
            <p:cNvSpPr>
              <a:spLocks/>
            </p:cNvSpPr>
            <p:nvPr/>
          </p:nvSpPr>
          <p:spPr bwMode="auto">
            <a:xfrm>
              <a:off x="792" y="1037"/>
              <a:ext cx="3640" cy="96"/>
            </a:xfrm>
            <a:custGeom>
              <a:avLst/>
              <a:gdLst>
                <a:gd name="T0" fmla="*/ 0 w 686"/>
                <a:gd name="T1" fmla="*/ 4478976 h 16"/>
                <a:gd name="T2" fmla="*/ 2477238 w 686"/>
                <a:gd name="T3" fmla="*/ 0 h 16"/>
                <a:gd name="T4" fmla="*/ 81237520 w 686"/>
                <a:gd name="T5" fmla="*/ 0 h 16"/>
                <a:gd name="T6" fmla="*/ 0 60000 65536"/>
                <a:gd name="T7" fmla="*/ 0 60000 65536"/>
                <a:gd name="T8" fmla="*/ 0 60000 65536"/>
                <a:gd name="T9" fmla="*/ 0 w 686"/>
                <a:gd name="T10" fmla="*/ 0 h 16"/>
                <a:gd name="T11" fmla="*/ 686 w 686"/>
                <a:gd name="T12" fmla="*/ 16 h 16"/>
              </a:gdLst>
              <a:ahLst/>
              <a:cxnLst>
                <a:cxn ang="T6">
                  <a:pos x="T0" y="T1"/>
                </a:cxn>
                <a:cxn ang="T7">
                  <a:pos x="T2" y="T3"/>
                </a:cxn>
                <a:cxn ang="T8">
                  <a:pos x="T4" y="T5"/>
                </a:cxn>
              </a:cxnLst>
              <a:rect l="T9" t="T10" r="T11" b="T12"/>
              <a:pathLst>
                <a:path w="686" h="16">
                  <a:moveTo>
                    <a:pt x="0" y="16"/>
                  </a:moveTo>
                  <a:lnTo>
                    <a:pt x="21" y="0"/>
                  </a:lnTo>
                  <a:lnTo>
                    <a:pt x="686" y="0"/>
                  </a:lnTo>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8" name="Freeform 18"/>
            <p:cNvSpPr>
              <a:spLocks/>
            </p:cNvSpPr>
            <p:nvPr/>
          </p:nvSpPr>
          <p:spPr bwMode="auto">
            <a:xfrm>
              <a:off x="792" y="3339"/>
              <a:ext cx="3640" cy="95"/>
            </a:xfrm>
            <a:custGeom>
              <a:avLst/>
              <a:gdLst>
                <a:gd name="T0" fmla="*/ 3640 w 3640"/>
                <a:gd name="T1" fmla="*/ 0 h 95"/>
                <a:gd name="T2" fmla="*/ 3528 w 3640"/>
                <a:gd name="T3" fmla="*/ 95 h 95"/>
                <a:gd name="T4" fmla="*/ 0 w 3640"/>
                <a:gd name="T5" fmla="*/ 95 h 95"/>
                <a:gd name="T6" fmla="*/ 112 w 3640"/>
                <a:gd name="T7" fmla="*/ 0 h 95"/>
                <a:gd name="T8" fmla="*/ 3640 w 3640"/>
                <a:gd name="T9" fmla="*/ 0 h 95"/>
                <a:gd name="T10" fmla="*/ 0 60000 65536"/>
                <a:gd name="T11" fmla="*/ 0 60000 65536"/>
                <a:gd name="T12" fmla="*/ 0 60000 65536"/>
                <a:gd name="T13" fmla="*/ 0 60000 65536"/>
                <a:gd name="T14" fmla="*/ 0 60000 65536"/>
                <a:gd name="T15" fmla="*/ 0 w 3640"/>
                <a:gd name="T16" fmla="*/ 0 h 95"/>
                <a:gd name="T17" fmla="*/ 3640 w 3640"/>
                <a:gd name="T18" fmla="*/ 95 h 95"/>
              </a:gdLst>
              <a:ahLst/>
              <a:cxnLst>
                <a:cxn ang="T10">
                  <a:pos x="T0" y="T1"/>
                </a:cxn>
                <a:cxn ang="T11">
                  <a:pos x="T2" y="T3"/>
                </a:cxn>
                <a:cxn ang="T12">
                  <a:pos x="T4" y="T5"/>
                </a:cxn>
                <a:cxn ang="T13">
                  <a:pos x="T6" y="T7"/>
                </a:cxn>
                <a:cxn ang="T14">
                  <a:pos x="T8" y="T9"/>
                </a:cxn>
              </a:cxnLst>
              <a:rect l="T15" t="T16" r="T17" b="T18"/>
              <a:pathLst>
                <a:path w="3640" h="95">
                  <a:moveTo>
                    <a:pt x="3640" y="0"/>
                  </a:moveTo>
                  <a:lnTo>
                    <a:pt x="3528" y="95"/>
                  </a:lnTo>
                  <a:lnTo>
                    <a:pt x="0" y="95"/>
                  </a:lnTo>
                  <a:lnTo>
                    <a:pt x="112" y="0"/>
                  </a:lnTo>
                  <a:lnTo>
                    <a:pt x="3640" y="0"/>
                  </a:lnTo>
                  <a:close/>
                </a:path>
              </a:pathLst>
            </a:custGeom>
            <a:noFill/>
            <a:ln w="793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79" name="Freeform 19"/>
            <p:cNvSpPr>
              <a:spLocks/>
            </p:cNvSpPr>
            <p:nvPr/>
          </p:nvSpPr>
          <p:spPr bwMode="auto">
            <a:xfrm>
              <a:off x="792" y="1037"/>
              <a:ext cx="112" cy="2397"/>
            </a:xfrm>
            <a:custGeom>
              <a:avLst/>
              <a:gdLst>
                <a:gd name="T0" fmla="*/ 0 w 112"/>
                <a:gd name="T1" fmla="*/ 2397 h 2397"/>
                <a:gd name="T2" fmla="*/ 0 w 112"/>
                <a:gd name="T3" fmla="*/ 96 h 2397"/>
                <a:gd name="T4" fmla="*/ 112 w 112"/>
                <a:gd name="T5" fmla="*/ 0 h 2397"/>
                <a:gd name="T6" fmla="*/ 112 w 112"/>
                <a:gd name="T7" fmla="*/ 2302 h 2397"/>
                <a:gd name="T8" fmla="*/ 0 w 112"/>
                <a:gd name="T9" fmla="*/ 2397 h 2397"/>
                <a:gd name="T10" fmla="*/ 0 60000 65536"/>
                <a:gd name="T11" fmla="*/ 0 60000 65536"/>
                <a:gd name="T12" fmla="*/ 0 60000 65536"/>
                <a:gd name="T13" fmla="*/ 0 60000 65536"/>
                <a:gd name="T14" fmla="*/ 0 60000 65536"/>
                <a:gd name="T15" fmla="*/ 0 w 112"/>
                <a:gd name="T16" fmla="*/ 0 h 2397"/>
                <a:gd name="T17" fmla="*/ 112 w 112"/>
                <a:gd name="T18" fmla="*/ 2397 h 2397"/>
              </a:gdLst>
              <a:ahLst/>
              <a:cxnLst>
                <a:cxn ang="T10">
                  <a:pos x="T0" y="T1"/>
                </a:cxn>
                <a:cxn ang="T11">
                  <a:pos x="T2" y="T3"/>
                </a:cxn>
                <a:cxn ang="T12">
                  <a:pos x="T4" y="T5"/>
                </a:cxn>
                <a:cxn ang="T13">
                  <a:pos x="T6" y="T7"/>
                </a:cxn>
                <a:cxn ang="T14">
                  <a:pos x="T8" y="T9"/>
                </a:cxn>
              </a:cxnLst>
              <a:rect l="T15" t="T16" r="T17" b="T18"/>
              <a:pathLst>
                <a:path w="112" h="2397">
                  <a:moveTo>
                    <a:pt x="0" y="2397"/>
                  </a:moveTo>
                  <a:lnTo>
                    <a:pt x="0" y="96"/>
                  </a:lnTo>
                  <a:lnTo>
                    <a:pt x="112" y="0"/>
                  </a:lnTo>
                  <a:lnTo>
                    <a:pt x="112" y="2302"/>
                  </a:lnTo>
                  <a:lnTo>
                    <a:pt x="0" y="2397"/>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0" name="Rectangle 20"/>
            <p:cNvSpPr>
              <a:spLocks noChangeArrowheads="1"/>
            </p:cNvSpPr>
            <p:nvPr/>
          </p:nvSpPr>
          <p:spPr bwMode="auto">
            <a:xfrm>
              <a:off x="904" y="1037"/>
              <a:ext cx="3528" cy="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1" name="Freeform 21"/>
            <p:cNvSpPr>
              <a:spLocks/>
            </p:cNvSpPr>
            <p:nvPr/>
          </p:nvSpPr>
          <p:spPr bwMode="auto">
            <a:xfrm>
              <a:off x="1084" y="1312"/>
              <a:ext cx="117" cy="2122"/>
            </a:xfrm>
            <a:custGeom>
              <a:avLst/>
              <a:gdLst>
                <a:gd name="T0" fmla="*/ 0 w 117"/>
                <a:gd name="T1" fmla="*/ 2122 h 2122"/>
                <a:gd name="T2" fmla="*/ 0 w 117"/>
                <a:gd name="T3" fmla="*/ 101 h 2122"/>
                <a:gd name="T4" fmla="*/ 117 w 117"/>
                <a:gd name="T5" fmla="*/ 0 h 2122"/>
                <a:gd name="T6" fmla="*/ 117 w 117"/>
                <a:gd name="T7" fmla="*/ 2027 h 2122"/>
                <a:gd name="T8" fmla="*/ 0 w 117"/>
                <a:gd name="T9" fmla="*/ 2122 h 2122"/>
                <a:gd name="T10" fmla="*/ 0 60000 65536"/>
                <a:gd name="T11" fmla="*/ 0 60000 65536"/>
                <a:gd name="T12" fmla="*/ 0 60000 65536"/>
                <a:gd name="T13" fmla="*/ 0 60000 65536"/>
                <a:gd name="T14" fmla="*/ 0 60000 65536"/>
                <a:gd name="T15" fmla="*/ 0 w 117"/>
                <a:gd name="T16" fmla="*/ 0 h 2122"/>
                <a:gd name="T17" fmla="*/ 117 w 117"/>
                <a:gd name="T18" fmla="*/ 2122 h 2122"/>
              </a:gdLst>
              <a:ahLst/>
              <a:cxnLst>
                <a:cxn ang="T10">
                  <a:pos x="T0" y="T1"/>
                </a:cxn>
                <a:cxn ang="T11">
                  <a:pos x="T2" y="T3"/>
                </a:cxn>
                <a:cxn ang="T12">
                  <a:pos x="T4" y="T5"/>
                </a:cxn>
                <a:cxn ang="T13">
                  <a:pos x="T6" y="T7"/>
                </a:cxn>
                <a:cxn ang="T14">
                  <a:pos x="T8" y="T9"/>
                </a:cxn>
              </a:cxnLst>
              <a:rect l="T15" t="T16" r="T17" b="T18"/>
              <a:pathLst>
                <a:path w="117" h="2122">
                  <a:moveTo>
                    <a:pt x="0" y="2122"/>
                  </a:moveTo>
                  <a:lnTo>
                    <a:pt x="0" y="101"/>
                  </a:lnTo>
                  <a:lnTo>
                    <a:pt x="117" y="0"/>
                  </a:lnTo>
                  <a:lnTo>
                    <a:pt x="117" y="2027"/>
                  </a:lnTo>
                  <a:lnTo>
                    <a:pt x="0" y="2122"/>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2" name="Rectangle 22"/>
            <p:cNvSpPr>
              <a:spLocks noChangeArrowheads="1"/>
            </p:cNvSpPr>
            <p:nvPr/>
          </p:nvSpPr>
          <p:spPr bwMode="auto">
            <a:xfrm>
              <a:off x="914" y="1413"/>
              <a:ext cx="170" cy="2021"/>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3" name="Freeform 23"/>
            <p:cNvSpPr>
              <a:spLocks/>
            </p:cNvSpPr>
            <p:nvPr/>
          </p:nvSpPr>
          <p:spPr bwMode="auto">
            <a:xfrm>
              <a:off x="914" y="1312"/>
              <a:ext cx="287" cy="101"/>
            </a:xfrm>
            <a:custGeom>
              <a:avLst/>
              <a:gdLst>
                <a:gd name="T0" fmla="*/ 170 w 287"/>
                <a:gd name="T1" fmla="*/ 101 h 101"/>
                <a:gd name="T2" fmla="*/ 287 w 287"/>
                <a:gd name="T3" fmla="*/ 0 h 101"/>
                <a:gd name="T4" fmla="*/ 117 w 287"/>
                <a:gd name="T5" fmla="*/ 0 h 101"/>
                <a:gd name="T6" fmla="*/ 0 w 287"/>
                <a:gd name="T7" fmla="*/ 101 h 101"/>
                <a:gd name="T8" fmla="*/ 170 w 287"/>
                <a:gd name="T9" fmla="*/ 101 h 101"/>
                <a:gd name="T10" fmla="*/ 0 60000 65536"/>
                <a:gd name="T11" fmla="*/ 0 60000 65536"/>
                <a:gd name="T12" fmla="*/ 0 60000 65536"/>
                <a:gd name="T13" fmla="*/ 0 60000 65536"/>
                <a:gd name="T14" fmla="*/ 0 60000 65536"/>
                <a:gd name="T15" fmla="*/ 0 w 287"/>
                <a:gd name="T16" fmla="*/ 0 h 101"/>
                <a:gd name="T17" fmla="*/ 287 w 287"/>
                <a:gd name="T18" fmla="*/ 101 h 101"/>
              </a:gdLst>
              <a:ahLst/>
              <a:cxnLst>
                <a:cxn ang="T10">
                  <a:pos x="T0" y="T1"/>
                </a:cxn>
                <a:cxn ang="T11">
                  <a:pos x="T2" y="T3"/>
                </a:cxn>
                <a:cxn ang="T12">
                  <a:pos x="T4" y="T5"/>
                </a:cxn>
                <a:cxn ang="T13">
                  <a:pos x="T6" y="T7"/>
                </a:cxn>
                <a:cxn ang="T14">
                  <a:pos x="T8" y="T9"/>
                </a:cxn>
              </a:cxnLst>
              <a:rect l="T15" t="T16" r="T17" b="T18"/>
              <a:pathLst>
                <a:path w="287" h="101">
                  <a:moveTo>
                    <a:pt x="170" y="101"/>
                  </a:moveTo>
                  <a:lnTo>
                    <a:pt x="287" y="0"/>
                  </a:lnTo>
                  <a:lnTo>
                    <a:pt x="117" y="0"/>
                  </a:lnTo>
                  <a:lnTo>
                    <a:pt x="0" y="101"/>
                  </a:lnTo>
                  <a:lnTo>
                    <a:pt x="170" y="101"/>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4" name="Freeform 24"/>
            <p:cNvSpPr>
              <a:spLocks/>
            </p:cNvSpPr>
            <p:nvPr/>
          </p:nvSpPr>
          <p:spPr bwMode="auto">
            <a:xfrm>
              <a:off x="1254" y="3130"/>
              <a:ext cx="111" cy="304"/>
            </a:xfrm>
            <a:custGeom>
              <a:avLst/>
              <a:gdLst>
                <a:gd name="T0" fmla="*/ 0 w 111"/>
                <a:gd name="T1" fmla="*/ 304 h 304"/>
                <a:gd name="T2" fmla="*/ 0 w 111"/>
                <a:gd name="T3" fmla="*/ 96 h 304"/>
                <a:gd name="T4" fmla="*/ 111 w 111"/>
                <a:gd name="T5" fmla="*/ 0 h 304"/>
                <a:gd name="T6" fmla="*/ 111 w 111"/>
                <a:gd name="T7" fmla="*/ 209 h 304"/>
                <a:gd name="T8" fmla="*/ 0 w 111"/>
                <a:gd name="T9" fmla="*/ 304 h 304"/>
                <a:gd name="T10" fmla="*/ 0 60000 65536"/>
                <a:gd name="T11" fmla="*/ 0 60000 65536"/>
                <a:gd name="T12" fmla="*/ 0 60000 65536"/>
                <a:gd name="T13" fmla="*/ 0 60000 65536"/>
                <a:gd name="T14" fmla="*/ 0 60000 65536"/>
                <a:gd name="T15" fmla="*/ 0 w 111"/>
                <a:gd name="T16" fmla="*/ 0 h 304"/>
                <a:gd name="T17" fmla="*/ 111 w 111"/>
                <a:gd name="T18" fmla="*/ 304 h 304"/>
              </a:gdLst>
              <a:ahLst/>
              <a:cxnLst>
                <a:cxn ang="T10">
                  <a:pos x="T0" y="T1"/>
                </a:cxn>
                <a:cxn ang="T11">
                  <a:pos x="T2" y="T3"/>
                </a:cxn>
                <a:cxn ang="T12">
                  <a:pos x="T4" y="T5"/>
                </a:cxn>
                <a:cxn ang="T13">
                  <a:pos x="T6" y="T7"/>
                </a:cxn>
                <a:cxn ang="T14">
                  <a:pos x="T8" y="T9"/>
                </a:cxn>
              </a:cxnLst>
              <a:rect l="T15" t="T16" r="T17" b="T18"/>
              <a:pathLst>
                <a:path w="111" h="304">
                  <a:moveTo>
                    <a:pt x="0" y="304"/>
                  </a:moveTo>
                  <a:lnTo>
                    <a:pt x="0" y="96"/>
                  </a:lnTo>
                  <a:lnTo>
                    <a:pt x="111" y="0"/>
                  </a:lnTo>
                  <a:lnTo>
                    <a:pt x="111" y="209"/>
                  </a:lnTo>
                  <a:lnTo>
                    <a:pt x="0" y="304"/>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5" name="Rectangle 25"/>
            <p:cNvSpPr>
              <a:spLocks noChangeArrowheads="1"/>
            </p:cNvSpPr>
            <p:nvPr/>
          </p:nvSpPr>
          <p:spPr bwMode="auto">
            <a:xfrm>
              <a:off x="1084" y="3226"/>
              <a:ext cx="170" cy="20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6" name="Freeform 26"/>
            <p:cNvSpPr>
              <a:spLocks/>
            </p:cNvSpPr>
            <p:nvPr/>
          </p:nvSpPr>
          <p:spPr bwMode="auto">
            <a:xfrm>
              <a:off x="1084" y="3130"/>
              <a:ext cx="281" cy="96"/>
            </a:xfrm>
            <a:custGeom>
              <a:avLst/>
              <a:gdLst>
                <a:gd name="T0" fmla="*/ 170 w 281"/>
                <a:gd name="T1" fmla="*/ 96 h 96"/>
                <a:gd name="T2" fmla="*/ 281 w 281"/>
                <a:gd name="T3" fmla="*/ 0 h 96"/>
                <a:gd name="T4" fmla="*/ 117 w 281"/>
                <a:gd name="T5" fmla="*/ 0 h 96"/>
                <a:gd name="T6" fmla="*/ 0 w 281"/>
                <a:gd name="T7" fmla="*/ 96 h 96"/>
                <a:gd name="T8" fmla="*/ 170 w 281"/>
                <a:gd name="T9" fmla="*/ 96 h 96"/>
                <a:gd name="T10" fmla="*/ 0 60000 65536"/>
                <a:gd name="T11" fmla="*/ 0 60000 65536"/>
                <a:gd name="T12" fmla="*/ 0 60000 65536"/>
                <a:gd name="T13" fmla="*/ 0 60000 65536"/>
                <a:gd name="T14" fmla="*/ 0 60000 65536"/>
                <a:gd name="T15" fmla="*/ 0 w 281"/>
                <a:gd name="T16" fmla="*/ 0 h 96"/>
                <a:gd name="T17" fmla="*/ 281 w 281"/>
                <a:gd name="T18" fmla="*/ 96 h 96"/>
              </a:gdLst>
              <a:ahLst/>
              <a:cxnLst>
                <a:cxn ang="T10">
                  <a:pos x="T0" y="T1"/>
                </a:cxn>
                <a:cxn ang="T11">
                  <a:pos x="T2" y="T3"/>
                </a:cxn>
                <a:cxn ang="T12">
                  <a:pos x="T4" y="T5"/>
                </a:cxn>
                <a:cxn ang="T13">
                  <a:pos x="T6" y="T7"/>
                </a:cxn>
                <a:cxn ang="T14">
                  <a:pos x="T8" y="T9"/>
                </a:cxn>
              </a:cxnLst>
              <a:rect l="T15" t="T16" r="T17" b="T18"/>
              <a:pathLst>
                <a:path w="281" h="96">
                  <a:moveTo>
                    <a:pt x="170" y="96"/>
                  </a:moveTo>
                  <a:lnTo>
                    <a:pt x="281" y="0"/>
                  </a:lnTo>
                  <a:lnTo>
                    <a:pt x="117" y="0"/>
                  </a:lnTo>
                  <a:lnTo>
                    <a:pt x="0" y="96"/>
                  </a:lnTo>
                  <a:lnTo>
                    <a:pt x="170" y="96"/>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7" name="Freeform 27"/>
            <p:cNvSpPr>
              <a:spLocks/>
            </p:cNvSpPr>
            <p:nvPr/>
          </p:nvSpPr>
          <p:spPr bwMode="auto">
            <a:xfrm>
              <a:off x="1673" y="1246"/>
              <a:ext cx="117" cy="2188"/>
            </a:xfrm>
            <a:custGeom>
              <a:avLst/>
              <a:gdLst>
                <a:gd name="T0" fmla="*/ 0 w 117"/>
                <a:gd name="T1" fmla="*/ 2188 h 2188"/>
                <a:gd name="T2" fmla="*/ 0 w 117"/>
                <a:gd name="T3" fmla="*/ 95 h 2188"/>
                <a:gd name="T4" fmla="*/ 117 w 117"/>
                <a:gd name="T5" fmla="*/ 0 h 2188"/>
                <a:gd name="T6" fmla="*/ 117 w 117"/>
                <a:gd name="T7" fmla="*/ 2093 h 2188"/>
                <a:gd name="T8" fmla="*/ 0 w 117"/>
                <a:gd name="T9" fmla="*/ 2188 h 2188"/>
                <a:gd name="T10" fmla="*/ 0 60000 65536"/>
                <a:gd name="T11" fmla="*/ 0 60000 65536"/>
                <a:gd name="T12" fmla="*/ 0 60000 65536"/>
                <a:gd name="T13" fmla="*/ 0 60000 65536"/>
                <a:gd name="T14" fmla="*/ 0 60000 65536"/>
                <a:gd name="T15" fmla="*/ 0 w 117"/>
                <a:gd name="T16" fmla="*/ 0 h 2188"/>
                <a:gd name="T17" fmla="*/ 117 w 117"/>
                <a:gd name="T18" fmla="*/ 2188 h 2188"/>
              </a:gdLst>
              <a:ahLst/>
              <a:cxnLst>
                <a:cxn ang="T10">
                  <a:pos x="T0" y="T1"/>
                </a:cxn>
                <a:cxn ang="T11">
                  <a:pos x="T2" y="T3"/>
                </a:cxn>
                <a:cxn ang="T12">
                  <a:pos x="T4" y="T5"/>
                </a:cxn>
                <a:cxn ang="T13">
                  <a:pos x="T6" y="T7"/>
                </a:cxn>
                <a:cxn ang="T14">
                  <a:pos x="T8" y="T9"/>
                </a:cxn>
              </a:cxnLst>
              <a:rect l="T15" t="T16" r="T17" b="T18"/>
              <a:pathLst>
                <a:path w="117" h="2188">
                  <a:moveTo>
                    <a:pt x="0" y="2188"/>
                  </a:moveTo>
                  <a:lnTo>
                    <a:pt x="0" y="95"/>
                  </a:lnTo>
                  <a:lnTo>
                    <a:pt x="117" y="0"/>
                  </a:lnTo>
                  <a:lnTo>
                    <a:pt x="117" y="2093"/>
                  </a:lnTo>
                  <a:lnTo>
                    <a:pt x="0" y="2188"/>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8" name="Rectangle 28"/>
            <p:cNvSpPr>
              <a:spLocks noChangeArrowheads="1"/>
            </p:cNvSpPr>
            <p:nvPr/>
          </p:nvSpPr>
          <p:spPr bwMode="auto">
            <a:xfrm>
              <a:off x="1503" y="1341"/>
              <a:ext cx="170" cy="2093"/>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89" name="Freeform 29"/>
            <p:cNvSpPr>
              <a:spLocks/>
            </p:cNvSpPr>
            <p:nvPr/>
          </p:nvSpPr>
          <p:spPr bwMode="auto">
            <a:xfrm>
              <a:off x="1503" y="1246"/>
              <a:ext cx="287" cy="95"/>
            </a:xfrm>
            <a:custGeom>
              <a:avLst/>
              <a:gdLst>
                <a:gd name="T0" fmla="*/ 170 w 287"/>
                <a:gd name="T1" fmla="*/ 95 h 95"/>
                <a:gd name="T2" fmla="*/ 287 w 287"/>
                <a:gd name="T3" fmla="*/ 0 h 95"/>
                <a:gd name="T4" fmla="*/ 117 w 287"/>
                <a:gd name="T5" fmla="*/ 0 h 95"/>
                <a:gd name="T6" fmla="*/ 0 w 287"/>
                <a:gd name="T7" fmla="*/ 95 h 95"/>
                <a:gd name="T8" fmla="*/ 170 w 287"/>
                <a:gd name="T9" fmla="*/ 95 h 95"/>
                <a:gd name="T10" fmla="*/ 0 60000 65536"/>
                <a:gd name="T11" fmla="*/ 0 60000 65536"/>
                <a:gd name="T12" fmla="*/ 0 60000 65536"/>
                <a:gd name="T13" fmla="*/ 0 60000 65536"/>
                <a:gd name="T14" fmla="*/ 0 60000 65536"/>
                <a:gd name="T15" fmla="*/ 0 w 287"/>
                <a:gd name="T16" fmla="*/ 0 h 95"/>
                <a:gd name="T17" fmla="*/ 287 w 287"/>
                <a:gd name="T18" fmla="*/ 95 h 95"/>
              </a:gdLst>
              <a:ahLst/>
              <a:cxnLst>
                <a:cxn ang="T10">
                  <a:pos x="T0" y="T1"/>
                </a:cxn>
                <a:cxn ang="T11">
                  <a:pos x="T2" y="T3"/>
                </a:cxn>
                <a:cxn ang="T12">
                  <a:pos x="T4" y="T5"/>
                </a:cxn>
                <a:cxn ang="T13">
                  <a:pos x="T6" y="T7"/>
                </a:cxn>
                <a:cxn ang="T14">
                  <a:pos x="T8" y="T9"/>
                </a:cxn>
              </a:cxnLst>
              <a:rect l="T15" t="T16" r="T17" b="T18"/>
              <a:pathLst>
                <a:path w="287" h="95">
                  <a:moveTo>
                    <a:pt x="170" y="95"/>
                  </a:moveTo>
                  <a:lnTo>
                    <a:pt x="287" y="0"/>
                  </a:lnTo>
                  <a:lnTo>
                    <a:pt x="117" y="0"/>
                  </a:lnTo>
                  <a:lnTo>
                    <a:pt x="0" y="95"/>
                  </a:lnTo>
                  <a:lnTo>
                    <a:pt x="170" y="95"/>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0" name="Freeform 30"/>
            <p:cNvSpPr>
              <a:spLocks/>
            </p:cNvSpPr>
            <p:nvPr/>
          </p:nvSpPr>
          <p:spPr bwMode="auto">
            <a:xfrm>
              <a:off x="1843" y="3220"/>
              <a:ext cx="111" cy="214"/>
            </a:xfrm>
            <a:custGeom>
              <a:avLst/>
              <a:gdLst>
                <a:gd name="T0" fmla="*/ 0 w 111"/>
                <a:gd name="T1" fmla="*/ 214 h 214"/>
                <a:gd name="T2" fmla="*/ 0 w 111"/>
                <a:gd name="T3" fmla="*/ 101 h 214"/>
                <a:gd name="T4" fmla="*/ 111 w 111"/>
                <a:gd name="T5" fmla="*/ 0 h 214"/>
                <a:gd name="T6" fmla="*/ 111 w 111"/>
                <a:gd name="T7" fmla="*/ 119 h 214"/>
                <a:gd name="T8" fmla="*/ 0 w 111"/>
                <a:gd name="T9" fmla="*/ 214 h 214"/>
                <a:gd name="T10" fmla="*/ 0 60000 65536"/>
                <a:gd name="T11" fmla="*/ 0 60000 65536"/>
                <a:gd name="T12" fmla="*/ 0 60000 65536"/>
                <a:gd name="T13" fmla="*/ 0 60000 65536"/>
                <a:gd name="T14" fmla="*/ 0 60000 65536"/>
                <a:gd name="T15" fmla="*/ 0 w 111"/>
                <a:gd name="T16" fmla="*/ 0 h 214"/>
                <a:gd name="T17" fmla="*/ 111 w 111"/>
                <a:gd name="T18" fmla="*/ 214 h 214"/>
              </a:gdLst>
              <a:ahLst/>
              <a:cxnLst>
                <a:cxn ang="T10">
                  <a:pos x="T0" y="T1"/>
                </a:cxn>
                <a:cxn ang="T11">
                  <a:pos x="T2" y="T3"/>
                </a:cxn>
                <a:cxn ang="T12">
                  <a:pos x="T4" y="T5"/>
                </a:cxn>
                <a:cxn ang="T13">
                  <a:pos x="T6" y="T7"/>
                </a:cxn>
                <a:cxn ang="T14">
                  <a:pos x="T8" y="T9"/>
                </a:cxn>
              </a:cxnLst>
              <a:rect l="T15" t="T16" r="T17" b="T18"/>
              <a:pathLst>
                <a:path w="111" h="214">
                  <a:moveTo>
                    <a:pt x="0" y="214"/>
                  </a:moveTo>
                  <a:lnTo>
                    <a:pt x="0" y="101"/>
                  </a:lnTo>
                  <a:lnTo>
                    <a:pt x="111" y="0"/>
                  </a:lnTo>
                  <a:lnTo>
                    <a:pt x="111" y="119"/>
                  </a:lnTo>
                  <a:lnTo>
                    <a:pt x="0" y="214"/>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1" name="Rectangle 31"/>
            <p:cNvSpPr>
              <a:spLocks noChangeArrowheads="1"/>
            </p:cNvSpPr>
            <p:nvPr/>
          </p:nvSpPr>
          <p:spPr bwMode="auto">
            <a:xfrm>
              <a:off x="1673" y="3321"/>
              <a:ext cx="170" cy="11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2" name="Freeform 32"/>
            <p:cNvSpPr>
              <a:spLocks/>
            </p:cNvSpPr>
            <p:nvPr/>
          </p:nvSpPr>
          <p:spPr bwMode="auto">
            <a:xfrm>
              <a:off x="1673" y="3220"/>
              <a:ext cx="281" cy="101"/>
            </a:xfrm>
            <a:custGeom>
              <a:avLst/>
              <a:gdLst>
                <a:gd name="T0" fmla="*/ 170 w 281"/>
                <a:gd name="T1" fmla="*/ 101 h 101"/>
                <a:gd name="T2" fmla="*/ 281 w 281"/>
                <a:gd name="T3" fmla="*/ 0 h 101"/>
                <a:gd name="T4" fmla="*/ 117 w 281"/>
                <a:gd name="T5" fmla="*/ 0 h 101"/>
                <a:gd name="T6" fmla="*/ 0 w 281"/>
                <a:gd name="T7" fmla="*/ 101 h 101"/>
                <a:gd name="T8" fmla="*/ 170 w 281"/>
                <a:gd name="T9" fmla="*/ 101 h 101"/>
                <a:gd name="T10" fmla="*/ 0 60000 65536"/>
                <a:gd name="T11" fmla="*/ 0 60000 65536"/>
                <a:gd name="T12" fmla="*/ 0 60000 65536"/>
                <a:gd name="T13" fmla="*/ 0 60000 65536"/>
                <a:gd name="T14" fmla="*/ 0 60000 65536"/>
                <a:gd name="T15" fmla="*/ 0 w 281"/>
                <a:gd name="T16" fmla="*/ 0 h 101"/>
                <a:gd name="T17" fmla="*/ 281 w 281"/>
                <a:gd name="T18" fmla="*/ 101 h 101"/>
              </a:gdLst>
              <a:ahLst/>
              <a:cxnLst>
                <a:cxn ang="T10">
                  <a:pos x="T0" y="T1"/>
                </a:cxn>
                <a:cxn ang="T11">
                  <a:pos x="T2" y="T3"/>
                </a:cxn>
                <a:cxn ang="T12">
                  <a:pos x="T4" y="T5"/>
                </a:cxn>
                <a:cxn ang="T13">
                  <a:pos x="T6" y="T7"/>
                </a:cxn>
                <a:cxn ang="T14">
                  <a:pos x="T8" y="T9"/>
                </a:cxn>
              </a:cxnLst>
              <a:rect l="T15" t="T16" r="T17" b="T18"/>
              <a:pathLst>
                <a:path w="281" h="101">
                  <a:moveTo>
                    <a:pt x="170" y="101"/>
                  </a:moveTo>
                  <a:lnTo>
                    <a:pt x="281" y="0"/>
                  </a:lnTo>
                  <a:lnTo>
                    <a:pt x="117" y="0"/>
                  </a:lnTo>
                  <a:lnTo>
                    <a:pt x="0" y="101"/>
                  </a:lnTo>
                  <a:lnTo>
                    <a:pt x="170"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3" name="Freeform 33"/>
            <p:cNvSpPr>
              <a:spLocks/>
            </p:cNvSpPr>
            <p:nvPr/>
          </p:nvSpPr>
          <p:spPr bwMode="auto">
            <a:xfrm>
              <a:off x="2262" y="1890"/>
              <a:ext cx="111" cy="1544"/>
            </a:xfrm>
            <a:custGeom>
              <a:avLst/>
              <a:gdLst>
                <a:gd name="T0" fmla="*/ 0 w 111"/>
                <a:gd name="T1" fmla="*/ 1544 h 1544"/>
                <a:gd name="T2" fmla="*/ 0 w 111"/>
                <a:gd name="T3" fmla="*/ 95 h 1544"/>
                <a:gd name="T4" fmla="*/ 111 w 111"/>
                <a:gd name="T5" fmla="*/ 0 h 1544"/>
                <a:gd name="T6" fmla="*/ 111 w 111"/>
                <a:gd name="T7" fmla="*/ 1449 h 1544"/>
                <a:gd name="T8" fmla="*/ 0 w 111"/>
                <a:gd name="T9" fmla="*/ 1544 h 1544"/>
                <a:gd name="T10" fmla="*/ 0 60000 65536"/>
                <a:gd name="T11" fmla="*/ 0 60000 65536"/>
                <a:gd name="T12" fmla="*/ 0 60000 65536"/>
                <a:gd name="T13" fmla="*/ 0 60000 65536"/>
                <a:gd name="T14" fmla="*/ 0 60000 65536"/>
                <a:gd name="T15" fmla="*/ 0 w 111"/>
                <a:gd name="T16" fmla="*/ 0 h 1544"/>
                <a:gd name="T17" fmla="*/ 111 w 111"/>
                <a:gd name="T18" fmla="*/ 1544 h 1544"/>
              </a:gdLst>
              <a:ahLst/>
              <a:cxnLst>
                <a:cxn ang="T10">
                  <a:pos x="T0" y="T1"/>
                </a:cxn>
                <a:cxn ang="T11">
                  <a:pos x="T2" y="T3"/>
                </a:cxn>
                <a:cxn ang="T12">
                  <a:pos x="T4" y="T5"/>
                </a:cxn>
                <a:cxn ang="T13">
                  <a:pos x="T6" y="T7"/>
                </a:cxn>
                <a:cxn ang="T14">
                  <a:pos x="T8" y="T9"/>
                </a:cxn>
              </a:cxnLst>
              <a:rect l="T15" t="T16" r="T17" b="T18"/>
              <a:pathLst>
                <a:path w="111" h="1544">
                  <a:moveTo>
                    <a:pt x="0" y="1544"/>
                  </a:moveTo>
                  <a:lnTo>
                    <a:pt x="0" y="95"/>
                  </a:lnTo>
                  <a:lnTo>
                    <a:pt x="111" y="0"/>
                  </a:lnTo>
                  <a:lnTo>
                    <a:pt x="111" y="1449"/>
                  </a:lnTo>
                  <a:lnTo>
                    <a:pt x="0" y="1544"/>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4" name="Rectangle 34"/>
            <p:cNvSpPr>
              <a:spLocks noChangeArrowheads="1"/>
            </p:cNvSpPr>
            <p:nvPr/>
          </p:nvSpPr>
          <p:spPr bwMode="auto">
            <a:xfrm>
              <a:off x="2092" y="1985"/>
              <a:ext cx="170" cy="1449"/>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5" name="Freeform 35"/>
            <p:cNvSpPr>
              <a:spLocks/>
            </p:cNvSpPr>
            <p:nvPr/>
          </p:nvSpPr>
          <p:spPr bwMode="auto">
            <a:xfrm>
              <a:off x="2092" y="1890"/>
              <a:ext cx="281" cy="95"/>
            </a:xfrm>
            <a:custGeom>
              <a:avLst/>
              <a:gdLst>
                <a:gd name="T0" fmla="*/ 170 w 281"/>
                <a:gd name="T1" fmla="*/ 95 h 95"/>
                <a:gd name="T2" fmla="*/ 281 w 281"/>
                <a:gd name="T3" fmla="*/ 0 h 95"/>
                <a:gd name="T4" fmla="*/ 117 w 281"/>
                <a:gd name="T5" fmla="*/ 0 h 95"/>
                <a:gd name="T6" fmla="*/ 0 w 281"/>
                <a:gd name="T7" fmla="*/ 95 h 95"/>
                <a:gd name="T8" fmla="*/ 170 w 281"/>
                <a:gd name="T9" fmla="*/ 95 h 95"/>
                <a:gd name="T10" fmla="*/ 0 60000 65536"/>
                <a:gd name="T11" fmla="*/ 0 60000 65536"/>
                <a:gd name="T12" fmla="*/ 0 60000 65536"/>
                <a:gd name="T13" fmla="*/ 0 60000 65536"/>
                <a:gd name="T14" fmla="*/ 0 60000 65536"/>
                <a:gd name="T15" fmla="*/ 0 w 281"/>
                <a:gd name="T16" fmla="*/ 0 h 95"/>
                <a:gd name="T17" fmla="*/ 281 w 281"/>
                <a:gd name="T18" fmla="*/ 95 h 95"/>
              </a:gdLst>
              <a:ahLst/>
              <a:cxnLst>
                <a:cxn ang="T10">
                  <a:pos x="T0" y="T1"/>
                </a:cxn>
                <a:cxn ang="T11">
                  <a:pos x="T2" y="T3"/>
                </a:cxn>
                <a:cxn ang="T12">
                  <a:pos x="T4" y="T5"/>
                </a:cxn>
                <a:cxn ang="T13">
                  <a:pos x="T6" y="T7"/>
                </a:cxn>
                <a:cxn ang="T14">
                  <a:pos x="T8" y="T9"/>
                </a:cxn>
              </a:cxnLst>
              <a:rect l="T15" t="T16" r="T17" b="T18"/>
              <a:pathLst>
                <a:path w="281" h="95">
                  <a:moveTo>
                    <a:pt x="170" y="95"/>
                  </a:moveTo>
                  <a:lnTo>
                    <a:pt x="281" y="0"/>
                  </a:lnTo>
                  <a:lnTo>
                    <a:pt x="117" y="0"/>
                  </a:lnTo>
                  <a:lnTo>
                    <a:pt x="0" y="95"/>
                  </a:lnTo>
                  <a:lnTo>
                    <a:pt x="170" y="95"/>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6" name="Freeform 36"/>
            <p:cNvSpPr>
              <a:spLocks/>
            </p:cNvSpPr>
            <p:nvPr/>
          </p:nvSpPr>
          <p:spPr bwMode="auto">
            <a:xfrm>
              <a:off x="2426" y="3232"/>
              <a:ext cx="117" cy="202"/>
            </a:xfrm>
            <a:custGeom>
              <a:avLst/>
              <a:gdLst>
                <a:gd name="T0" fmla="*/ 0 w 117"/>
                <a:gd name="T1" fmla="*/ 202 h 202"/>
                <a:gd name="T2" fmla="*/ 0 w 117"/>
                <a:gd name="T3" fmla="*/ 95 h 202"/>
                <a:gd name="T4" fmla="*/ 117 w 117"/>
                <a:gd name="T5" fmla="*/ 0 h 202"/>
                <a:gd name="T6" fmla="*/ 117 w 117"/>
                <a:gd name="T7" fmla="*/ 107 h 202"/>
                <a:gd name="T8" fmla="*/ 0 w 117"/>
                <a:gd name="T9" fmla="*/ 202 h 202"/>
                <a:gd name="T10" fmla="*/ 0 60000 65536"/>
                <a:gd name="T11" fmla="*/ 0 60000 65536"/>
                <a:gd name="T12" fmla="*/ 0 60000 65536"/>
                <a:gd name="T13" fmla="*/ 0 60000 65536"/>
                <a:gd name="T14" fmla="*/ 0 60000 65536"/>
                <a:gd name="T15" fmla="*/ 0 w 117"/>
                <a:gd name="T16" fmla="*/ 0 h 202"/>
                <a:gd name="T17" fmla="*/ 117 w 117"/>
                <a:gd name="T18" fmla="*/ 202 h 202"/>
              </a:gdLst>
              <a:ahLst/>
              <a:cxnLst>
                <a:cxn ang="T10">
                  <a:pos x="T0" y="T1"/>
                </a:cxn>
                <a:cxn ang="T11">
                  <a:pos x="T2" y="T3"/>
                </a:cxn>
                <a:cxn ang="T12">
                  <a:pos x="T4" y="T5"/>
                </a:cxn>
                <a:cxn ang="T13">
                  <a:pos x="T6" y="T7"/>
                </a:cxn>
                <a:cxn ang="T14">
                  <a:pos x="T8" y="T9"/>
                </a:cxn>
              </a:cxnLst>
              <a:rect l="T15" t="T16" r="T17" b="T18"/>
              <a:pathLst>
                <a:path w="117" h="202">
                  <a:moveTo>
                    <a:pt x="0" y="202"/>
                  </a:moveTo>
                  <a:lnTo>
                    <a:pt x="0" y="95"/>
                  </a:lnTo>
                  <a:lnTo>
                    <a:pt x="117" y="0"/>
                  </a:lnTo>
                  <a:lnTo>
                    <a:pt x="117" y="107"/>
                  </a:lnTo>
                  <a:lnTo>
                    <a:pt x="0" y="202"/>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7" name="Rectangle 37"/>
            <p:cNvSpPr>
              <a:spLocks noChangeArrowheads="1"/>
            </p:cNvSpPr>
            <p:nvPr/>
          </p:nvSpPr>
          <p:spPr bwMode="auto">
            <a:xfrm>
              <a:off x="2262" y="3327"/>
              <a:ext cx="164" cy="10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8" name="Freeform 38"/>
            <p:cNvSpPr>
              <a:spLocks/>
            </p:cNvSpPr>
            <p:nvPr/>
          </p:nvSpPr>
          <p:spPr bwMode="auto">
            <a:xfrm>
              <a:off x="2262" y="3232"/>
              <a:ext cx="281" cy="95"/>
            </a:xfrm>
            <a:custGeom>
              <a:avLst/>
              <a:gdLst>
                <a:gd name="T0" fmla="*/ 164 w 281"/>
                <a:gd name="T1" fmla="*/ 95 h 95"/>
                <a:gd name="T2" fmla="*/ 281 w 281"/>
                <a:gd name="T3" fmla="*/ 0 h 95"/>
                <a:gd name="T4" fmla="*/ 111 w 281"/>
                <a:gd name="T5" fmla="*/ 0 h 95"/>
                <a:gd name="T6" fmla="*/ 0 w 281"/>
                <a:gd name="T7" fmla="*/ 95 h 95"/>
                <a:gd name="T8" fmla="*/ 164 w 281"/>
                <a:gd name="T9" fmla="*/ 95 h 95"/>
                <a:gd name="T10" fmla="*/ 0 60000 65536"/>
                <a:gd name="T11" fmla="*/ 0 60000 65536"/>
                <a:gd name="T12" fmla="*/ 0 60000 65536"/>
                <a:gd name="T13" fmla="*/ 0 60000 65536"/>
                <a:gd name="T14" fmla="*/ 0 60000 65536"/>
                <a:gd name="T15" fmla="*/ 0 w 281"/>
                <a:gd name="T16" fmla="*/ 0 h 95"/>
                <a:gd name="T17" fmla="*/ 281 w 281"/>
                <a:gd name="T18" fmla="*/ 95 h 95"/>
              </a:gdLst>
              <a:ahLst/>
              <a:cxnLst>
                <a:cxn ang="T10">
                  <a:pos x="T0" y="T1"/>
                </a:cxn>
                <a:cxn ang="T11">
                  <a:pos x="T2" y="T3"/>
                </a:cxn>
                <a:cxn ang="T12">
                  <a:pos x="T4" y="T5"/>
                </a:cxn>
                <a:cxn ang="T13">
                  <a:pos x="T6" y="T7"/>
                </a:cxn>
                <a:cxn ang="T14">
                  <a:pos x="T8" y="T9"/>
                </a:cxn>
              </a:cxnLst>
              <a:rect l="T15" t="T16" r="T17" b="T18"/>
              <a:pathLst>
                <a:path w="281" h="95">
                  <a:moveTo>
                    <a:pt x="164" y="95"/>
                  </a:moveTo>
                  <a:lnTo>
                    <a:pt x="281" y="0"/>
                  </a:lnTo>
                  <a:lnTo>
                    <a:pt x="111" y="0"/>
                  </a:lnTo>
                  <a:lnTo>
                    <a:pt x="0" y="95"/>
                  </a:lnTo>
                  <a:lnTo>
                    <a:pt x="164" y="9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399" name="Freeform 39"/>
            <p:cNvSpPr>
              <a:spLocks/>
            </p:cNvSpPr>
            <p:nvPr/>
          </p:nvSpPr>
          <p:spPr bwMode="auto">
            <a:xfrm>
              <a:off x="2851" y="1174"/>
              <a:ext cx="111" cy="2260"/>
            </a:xfrm>
            <a:custGeom>
              <a:avLst/>
              <a:gdLst>
                <a:gd name="T0" fmla="*/ 0 w 111"/>
                <a:gd name="T1" fmla="*/ 2260 h 2260"/>
                <a:gd name="T2" fmla="*/ 0 w 111"/>
                <a:gd name="T3" fmla="*/ 102 h 2260"/>
                <a:gd name="T4" fmla="*/ 111 w 111"/>
                <a:gd name="T5" fmla="*/ 0 h 2260"/>
                <a:gd name="T6" fmla="*/ 111 w 111"/>
                <a:gd name="T7" fmla="*/ 2165 h 2260"/>
                <a:gd name="T8" fmla="*/ 0 w 111"/>
                <a:gd name="T9" fmla="*/ 2260 h 2260"/>
                <a:gd name="T10" fmla="*/ 0 60000 65536"/>
                <a:gd name="T11" fmla="*/ 0 60000 65536"/>
                <a:gd name="T12" fmla="*/ 0 60000 65536"/>
                <a:gd name="T13" fmla="*/ 0 60000 65536"/>
                <a:gd name="T14" fmla="*/ 0 60000 65536"/>
                <a:gd name="T15" fmla="*/ 0 w 111"/>
                <a:gd name="T16" fmla="*/ 0 h 2260"/>
                <a:gd name="T17" fmla="*/ 111 w 111"/>
                <a:gd name="T18" fmla="*/ 2260 h 2260"/>
              </a:gdLst>
              <a:ahLst/>
              <a:cxnLst>
                <a:cxn ang="T10">
                  <a:pos x="T0" y="T1"/>
                </a:cxn>
                <a:cxn ang="T11">
                  <a:pos x="T2" y="T3"/>
                </a:cxn>
                <a:cxn ang="T12">
                  <a:pos x="T4" y="T5"/>
                </a:cxn>
                <a:cxn ang="T13">
                  <a:pos x="T6" y="T7"/>
                </a:cxn>
                <a:cxn ang="T14">
                  <a:pos x="T8" y="T9"/>
                </a:cxn>
              </a:cxnLst>
              <a:rect l="T15" t="T16" r="T17" b="T18"/>
              <a:pathLst>
                <a:path w="111" h="2260">
                  <a:moveTo>
                    <a:pt x="0" y="2260"/>
                  </a:moveTo>
                  <a:lnTo>
                    <a:pt x="0" y="102"/>
                  </a:lnTo>
                  <a:lnTo>
                    <a:pt x="111" y="0"/>
                  </a:lnTo>
                  <a:lnTo>
                    <a:pt x="111" y="2165"/>
                  </a:lnTo>
                  <a:lnTo>
                    <a:pt x="0" y="2260"/>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0" name="Rectangle 40"/>
            <p:cNvSpPr>
              <a:spLocks noChangeArrowheads="1"/>
            </p:cNvSpPr>
            <p:nvPr/>
          </p:nvSpPr>
          <p:spPr bwMode="auto">
            <a:xfrm>
              <a:off x="2681" y="1276"/>
              <a:ext cx="170" cy="2158"/>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1" name="Freeform 41"/>
            <p:cNvSpPr>
              <a:spLocks/>
            </p:cNvSpPr>
            <p:nvPr/>
          </p:nvSpPr>
          <p:spPr bwMode="auto">
            <a:xfrm>
              <a:off x="2681" y="1174"/>
              <a:ext cx="281" cy="102"/>
            </a:xfrm>
            <a:custGeom>
              <a:avLst/>
              <a:gdLst>
                <a:gd name="T0" fmla="*/ 170 w 281"/>
                <a:gd name="T1" fmla="*/ 102 h 102"/>
                <a:gd name="T2" fmla="*/ 281 w 281"/>
                <a:gd name="T3" fmla="*/ 0 h 102"/>
                <a:gd name="T4" fmla="*/ 117 w 281"/>
                <a:gd name="T5" fmla="*/ 0 h 102"/>
                <a:gd name="T6" fmla="*/ 0 w 281"/>
                <a:gd name="T7" fmla="*/ 102 h 102"/>
                <a:gd name="T8" fmla="*/ 170 w 281"/>
                <a:gd name="T9" fmla="*/ 102 h 102"/>
                <a:gd name="T10" fmla="*/ 0 60000 65536"/>
                <a:gd name="T11" fmla="*/ 0 60000 65536"/>
                <a:gd name="T12" fmla="*/ 0 60000 65536"/>
                <a:gd name="T13" fmla="*/ 0 60000 65536"/>
                <a:gd name="T14" fmla="*/ 0 60000 65536"/>
                <a:gd name="T15" fmla="*/ 0 w 281"/>
                <a:gd name="T16" fmla="*/ 0 h 102"/>
                <a:gd name="T17" fmla="*/ 281 w 281"/>
                <a:gd name="T18" fmla="*/ 102 h 102"/>
              </a:gdLst>
              <a:ahLst/>
              <a:cxnLst>
                <a:cxn ang="T10">
                  <a:pos x="T0" y="T1"/>
                </a:cxn>
                <a:cxn ang="T11">
                  <a:pos x="T2" y="T3"/>
                </a:cxn>
                <a:cxn ang="T12">
                  <a:pos x="T4" y="T5"/>
                </a:cxn>
                <a:cxn ang="T13">
                  <a:pos x="T6" y="T7"/>
                </a:cxn>
                <a:cxn ang="T14">
                  <a:pos x="T8" y="T9"/>
                </a:cxn>
              </a:cxnLst>
              <a:rect l="T15" t="T16" r="T17" b="T18"/>
              <a:pathLst>
                <a:path w="281" h="102">
                  <a:moveTo>
                    <a:pt x="170" y="102"/>
                  </a:moveTo>
                  <a:lnTo>
                    <a:pt x="281" y="0"/>
                  </a:lnTo>
                  <a:lnTo>
                    <a:pt x="117" y="0"/>
                  </a:lnTo>
                  <a:lnTo>
                    <a:pt x="0" y="102"/>
                  </a:lnTo>
                  <a:lnTo>
                    <a:pt x="170" y="102"/>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2" name="Freeform 42"/>
            <p:cNvSpPr>
              <a:spLocks/>
            </p:cNvSpPr>
            <p:nvPr/>
          </p:nvSpPr>
          <p:spPr bwMode="auto">
            <a:xfrm>
              <a:off x="3015" y="3053"/>
              <a:ext cx="117" cy="381"/>
            </a:xfrm>
            <a:custGeom>
              <a:avLst/>
              <a:gdLst>
                <a:gd name="T0" fmla="*/ 0 w 117"/>
                <a:gd name="T1" fmla="*/ 381 h 381"/>
                <a:gd name="T2" fmla="*/ 0 w 117"/>
                <a:gd name="T3" fmla="*/ 95 h 381"/>
                <a:gd name="T4" fmla="*/ 117 w 117"/>
                <a:gd name="T5" fmla="*/ 0 h 381"/>
                <a:gd name="T6" fmla="*/ 117 w 117"/>
                <a:gd name="T7" fmla="*/ 286 h 381"/>
                <a:gd name="T8" fmla="*/ 0 w 117"/>
                <a:gd name="T9" fmla="*/ 381 h 381"/>
                <a:gd name="T10" fmla="*/ 0 60000 65536"/>
                <a:gd name="T11" fmla="*/ 0 60000 65536"/>
                <a:gd name="T12" fmla="*/ 0 60000 65536"/>
                <a:gd name="T13" fmla="*/ 0 60000 65536"/>
                <a:gd name="T14" fmla="*/ 0 60000 65536"/>
                <a:gd name="T15" fmla="*/ 0 w 117"/>
                <a:gd name="T16" fmla="*/ 0 h 381"/>
                <a:gd name="T17" fmla="*/ 117 w 117"/>
                <a:gd name="T18" fmla="*/ 381 h 381"/>
              </a:gdLst>
              <a:ahLst/>
              <a:cxnLst>
                <a:cxn ang="T10">
                  <a:pos x="T0" y="T1"/>
                </a:cxn>
                <a:cxn ang="T11">
                  <a:pos x="T2" y="T3"/>
                </a:cxn>
                <a:cxn ang="T12">
                  <a:pos x="T4" y="T5"/>
                </a:cxn>
                <a:cxn ang="T13">
                  <a:pos x="T6" y="T7"/>
                </a:cxn>
                <a:cxn ang="T14">
                  <a:pos x="T8" y="T9"/>
                </a:cxn>
              </a:cxnLst>
              <a:rect l="T15" t="T16" r="T17" b="T18"/>
              <a:pathLst>
                <a:path w="117" h="381">
                  <a:moveTo>
                    <a:pt x="0" y="381"/>
                  </a:moveTo>
                  <a:lnTo>
                    <a:pt x="0" y="95"/>
                  </a:lnTo>
                  <a:lnTo>
                    <a:pt x="117" y="0"/>
                  </a:lnTo>
                  <a:lnTo>
                    <a:pt x="117" y="286"/>
                  </a:lnTo>
                  <a:lnTo>
                    <a:pt x="0" y="381"/>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3" name="Rectangle 43"/>
            <p:cNvSpPr>
              <a:spLocks noChangeArrowheads="1"/>
            </p:cNvSpPr>
            <p:nvPr/>
          </p:nvSpPr>
          <p:spPr bwMode="auto">
            <a:xfrm>
              <a:off x="2851" y="3148"/>
              <a:ext cx="164" cy="28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4" name="Freeform 44"/>
            <p:cNvSpPr>
              <a:spLocks/>
            </p:cNvSpPr>
            <p:nvPr/>
          </p:nvSpPr>
          <p:spPr bwMode="auto">
            <a:xfrm>
              <a:off x="2851" y="3053"/>
              <a:ext cx="281" cy="95"/>
            </a:xfrm>
            <a:custGeom>
              <a:avLst/>
              <a:gdLst>
                <a:gd name="T0" fmla="*/ 164 w 281"/>
                <a:gd name="T1" fmla="*/ 95 h 95"/>
                <a:gd name="T2" fmla="*/ 281 w 281"/>
                <a:gd name="T3" fmla="*/ 0 h 95"/>
                <a:gd name="T4" fmla="*/ 111 w 281"/>
                <a:gd name="T5" fmla="*/ 0 h 95"/>
                <a:gd name="T6" fmla="*/ 0 w 281"/>
                <a:gd name="T7" fmla="*/ 95 h 95"/>
                <a:gd name="T8" fmla="*/ 164 w 281"/>
                <a:gd name="T9" fmla="*/ 95 h 95"/>
                <a:gd name="T10" fmla="*/ 0 60000 65536"/>
                <a:gd name="T11" fmla="*/ 0 60000 65536"/>
                <a:gd name="T12" fmla="*/ 0 60000 65536"/>
                <a:gd name="T13" fmla="*/ 0 60000 65536"/>
                <a:gd name="T14" fmla="*/ 0 60000 65536"/>
                <a:gd name="T15" fmla="*/ 0 w 281"/>
                <a:gd name="T16" fmla="*/ 0 h 95"/>
                <a:gd name="T17" fmla="*/ 281 w 281"/>
                <a:gd name="T18" fmla="*/ 95 h 95"/>
              </a:gdLst>
              <a:ahLst/>
              <a:cxnLst>
                <a:cxn ang="T10">
                  <a:pos x="T0" y="T1"/>
                </a:cxn>
                <a:cxn ang="T11">
                  <a:pos x="T2" y="T3"/>
                </a:cxn>
                <a:cxn ang="T12">
                  <a:pos x="T4" y="T5"/>
                </a:cxn>
                <a:cxn ang="T13">
                  <a:pos x="T6" y="T7"/>
                </a:cxn>
                <a:cxn ang="T14">
                  <a:pos x="T8" y="T9"/>
                </a:cxn>
              </a:cxnLst>
              <a:rect l="T15" t="T16" r="T17" b="T18"/>
              <a:pathLst>
                <a:path w="281" h="95">
                  <a:moveTo>
                    <a:pt x="164" y="95"/>
                  </a:moveTo>
                  <a:lnTo>
                    <a:pt x="281" y="0"/>
                  </a:lnTo>
                  <a:lnTo>
                    <a:pt x="111" y="0"/>
                  </a:lnTo>
                  <a:lnTo>
                    <a:pt x="0" y="95"/>
                  </a:lnTo>
                  <a:lnTo>
                    <a:pt x="164" y="9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5" name="Freeform 45"/>
            <p:cNvSpPr>
              <a:spLocks/>
            </p:cNvSpPr>
            <p:nvPr/>
          </p:nvSpPr>
          <p:spPr bwMode="auto">
            <a:xfrm>
              <a:off x="3434" y="1622"/>
              <a:ext cx="117" cy="1812"/>
            </a:xfrm>
            <a:custGeom>
              <a:avLst/>
              <a:gdLst>
                <a:gd name="T0" fmla="*/ 0 w 117"/>
                <a:gd name="T1" fmla="*/ 1812 h 1812"/>
                <a:gd name="T2" fmla="*/ 0 w 117"/>
                <a:gd name="T3" fmla="*/ 95 h 1812"/>
                <a:gd name="T4" fmla="*/ 117 w 117"/>
                <a:gd name="T5" fmla="*/ 0 h 1812"/>
                <a:gd name="T6" fmla="*/ 117 w 117"/>
                <a:gd name="T7" fmla="*/ 1717 h 1812"/>
                <a:gd name="T8" fmla="*/ 0 w 117"/>
                <a:gd name="T9" fmla="*/ 1812 h 1812"/>
                <a:gd name="T10" fmla="*/ 0 60000 65536"/>
                <a:gd name="T11" fmla="*/ 0 60000 65536"/>
                <a:gd name="T12" fmla="*/ 0 60000 65536"/>
                <a:gd name="T13" fmla="*/ 0 60000 65536"/>
                <a:gd name="T14" fmla="*/ 0 60000 65536"/>
                <a:gd name="T15" fmla="*/ 0 w 117"/>
                <a:gd name="T16" fmla="*/ 0 h 1812"/>
                <a:gd name="T17" fmla="*/ 117 w 117"/>
                <a:gd name="T18" fmla="*/ 1812 h 1812"/>
              </a:gdLst>
              <a:ahLst/>
              <a:cxnLst>
                <a:cxn ang="T10">
                  <a:pos x="T0" y="T1"/>
                </a:cxn>
                <a:cxn ang="T11">
                  <a:pos x="T2" y="T3"/>
                </a:cxn>
                <a:cxn ang="T12">
                  <a:pos x="T4" y="T5"/>
                </a:cxn>
                <a:cxn ang="T13">
                  <a:pos x="T6" y="T7"/>
                </a:cxn>
                <a:cxn ang="T14">
                  <a:pos x="T8" y="T9"/>
                </a:cxn>
              </a:cxnLst>
              <a:rect l="T15" t="T16" r="T17" b="T18"/>
              <a:pathLst>
                <a:path w="117" h="1812">
                  <a:moveTo>
                    <a:pt x="0" y="1812"/>
                  </a:moveTo>
                  <a:lnTo>
                    <a:pt x="0" y="95"/>
                  </a:lnTo>
                  <a:lnTo>
                    <a:pt x="117" y="0"/>
                  </a:lnTo>
                  <a:lnTo>
                    <a:pt x="117" y="1717"/>
                  </a:lnTo>
                  <a:lnTo>
                    <a:pt x="0" y="1812"/>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6" name="Rectangle 46"/>
            <p:cNvSpPr>
              <a:spLocks noChangeArrowheads="1"/>
            </p:cNvSpPr>
            <p:nvPr/>
          </p:nvSpPr>
          <p:spPr bwMode="auto">
            <a:xfrm>
              <a:off x="3270" y="1717"/>
              <a:ext cx="164" cy="1717"/>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7" name="Freeform 47"/>
            <p:cNvSpPr>
              <a:spLocks/>
            </p:cNvSpPr>
            <p:nvPr/>
          </p:nvSpPr>
          <p:spPr bwMode="auto">
            <a:xfrm>
              <a:off x="3270" y="1622"/>
              <a:ext cx="281" cy="95"/>
            </a:xfrm>
            <a:custGeom>
              <a:avLst/>
              <a:gdLst>
                <a:gd name="T0" fmla="*/ 164 w 281"/>
                <a:gd name="T1" fmla="*/ 95 h 95"/>
                <a:gd name="T2" fmla="*/ 281 w 281"/>
                <a:gd name="T3" fmla="*/ 0 h 95"/>
                <a:gd name="T4" fmla="*/ 111 w 281"/>
                <a:gd name="T5" fmla="*/ 0 h 95"/>
                <a:gd name="T6" fmla="*/ 0 w 281"/>
                <a:gd name="T7" fmla="*/ 95 h 95"/>
                <a:gd name="T8" fmla="*/ 164 w 281"/>
                <a:gd name="T9" fmla="*/ 95 h 95"/>
                <a:gd name="T10" fmla="*/ 0 60000 65536"/>
                <a:gd name="T11" fmla="*/ 0 60000 65536"/>
                <a:gd name="T12" fmla="*/ 0 60000 65536"/>
                <a:gd name="T13" fmla="*/ 0 60000 65536"/>
                <a:gd name="T14" fmla="*/ 0 60000 65536"/>
                <a:gd name="T15" fmla="*/ 0 w 281"/>
                <a:gd name="T16" fmla="*/ 0 h 95"/>
                <a:gd name="T17" fmla="*/ 281 w 281"/>
                <a:gd name="T18" fmla="*/ 95 h 95"/>
              </a:gdLst>
              <a:ahLst/>
              <a:cxnLst>
                <a:cxn ang="T10">
                  <a:pos x="T0" y="T1"/>
                </a:cxn>
                <a:cxn ang="T11">
                  <a:pos x="T2" y="T3"/>
                </a:cxn>
                <a:cxn ang="T12">
                  <a:pos x="T4" y="T5"/>
                </a:cxn>
                <a:cxn ang="T13">
                  <a:pos x="T6" y="T7"/>
                </a:cxn>
                <a:cxn ang="T14">
                  <a:pos x="T8" y="T9"/>
                </a:cxn>
              </a:cxnLst>
              <a:rect l="T15" t="T16" r="T17" b="T18"/>
              <a:pathLst>
                <a:path w="281" h="95">
                  <a:moveTo>
                    <a:pt x="164" y="95"/>
                  </a:moveTo>
                  <a:lnTo>
                    <a:pt x="281" y="0"/>
                  </a:lnTo>
                  <a:lnTo>
                    <a:pt x="111" y="0"/>
                  </a:lnTo>
                  <a:lnTo>
                    <a:pt x="0" y="95"/>
                  </a:lnTo>
                  <a:lnTo>
                    <a:pt x="164" y="95"/>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8" name="Freeform 48"/>
            <p:cNvSpPr>
              <a:spLocks/>
            </p:cNvSpPr>
            <p:nvPr/>
          </p:nvSpPr>
          <p:spPr bwMode="auto">
            <a:xfrm>
              <a:off x="3604" y="3190"/>
              <a:ext cx="117" cy="244"/>
            </a:xfrm>
            <a:custGeom>
              <a:avLst/>
              <a:gdLst>
                <a:gd name="T0" fmla="*/ 0 w 117"/>
                <a:gd name="T1" fmla="*/ 244 h 244"/>
                <a:gd name="T2" fmla="*/ 0 w 117"/>
                <a:gd name="T3" fmla="*/ 101 h 244"/>
                <a:gd name="T4" fmla="*/ 117 w 117"/>
                <a:gd name="T5" fmla="*/ 0 h 244"/>
                <a:gd name="T6" fmla="*/ 117 w 117"/>
                <a:gd name="T7" fmla="*/ 149 h 244"/>
                <a:gd name="T8" fmla="*/ 0 w 117"/>
                <a:gd name="T9" fmla="*/ 244 h 244"/>
                <a:gd name="T10" fmla="*/ 0 60000 65536"/>
                <a:gd name="T11" fmla="*/ 0 60000 65536"/>
                <a:gd name="T12" fmla="*/ 0 60000 65536"/>
                <a:gd name="T13" fmla="*/ 0 60000 65536"/>
                <a:gd name="T14" fmla="*/ 0 60000 65536"/>
                <a:gd name="T15" fmla="*/ 0 w 117"/>
                <a:gd name="T16" fmla="*/ 0 h 244"/>
                <a:gd name="T17" fmla="*/ 117 w 117"/>
                <a:gd name="T18" fmla="*/ 244 h 244"/>
              </a:gdLst>
              <a:ahLst/>
              <a:cxnLst>
                <a:cxn ang="T10">
                  <a:pos x="T0" y="T1"/>
                </a:cxn>
                <a:cxn ang="T11">
                  <a:pos x="T2" y="T3"/>
                </a:cxn>
                <a:cxn ang="T12">
                  <a:pos x="T4" y="T5"/>
                </a:cxn>
                <a:cxn ang="T13">
                  <a:pos x="T6" y="T7"/>
                </a:cxn>
                <a:cxn ang="T14">
                  <a:pos x="T8" y="T9"/>
                </a:cxn>
              </a:cxnLst>
              <a:rect l="T15" t="T16" r="T17" b="T18"/>
              <a:pathLst>
                <a:path w="117" h="244">
                  <a:moveTo>
                    <a:pt x="0" y="244"/>
                  </a:moveTo>
                  <a:lnTo>
                    <a:pt x="0" y="101"/>
                  </a:lnTo>
                  <a:lnTo>
                    <a:pt x="117" y="0"/>
                  </a:lnTo>
                  <a:lnTo>
                    <a:pt x="117" y="149"/>
                  </a:lnTo>
                  <a:lnTo>
                    <a:pt x="0" y="244"/>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09" name="Rectangle 49"/>
            <p:cNvSpPr>
              <a:spLocks noChangeArrowheads="1"/>
            </p:cNvSpPr>
            <p:nvPr/>
          </p:nvSpPr>
          <p:spPr bwMode="auto">
            <a:xfrm>
              <a:off x="3434" y="3291"/>
              <a:ext cx="170" cy="14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0" name="Freeform 50"/>
            <p:cNvSpPr>
              <a:spLocks/>
            </p:cNvSpPr>
            <p:nvPr/>
          </p:nvSpPr>
          <p:spPr bwMode="auto">
            <a:xfrm>
              <a:off x="3434" y="3190"/>
              <a:ext cx="287" cy="101"/>
            </a:xfrm>
            <a:custGeom>
              <a:avLst/>
              <a:gdLst>
                <a:gd name="T0" fmla="*/ 170 w 287"/>
                <a:gd name="T1" fmla="*/ 101 h 101"/>
                <a:gd name="T2" fmla="*/ 287 w 287"/>
                <a:gd name="T3" fmla="*/ 0 h 101"/>
                <a:gd name="T4" fmla="*/ 117 w 287"/>
                <a:gd name="T5" fmla="*/ 0 h 101"/>
                <a:gd name="T6" fmla="*/ 0 w 287"/>
                <a:gd name="T7" fmla="*/ 101 h 101"/>
                <a:gd name="T8" fmla="*/ 170 w 287"/>
                <a:gd name="T9" fmla="*/ 101 h 101"/>
                <a:gd name="T10" fmla="*/ 0 60000 65536"/>
                <a:gd name="T11" fmla="*/ 0 60000 65536"/>
                <a:gd name="T12" fmla="*/ 0 60000 65536"/>
                <a:gd name="T13" fmla="*/ 0 60000 65536"/>
                <a:gd name="T14" fmla="*/ 0 60000 65536"/>
                <a:gd name="T15" fmla="*/ 0 w 287"/>
                <a:gd name="T16" fmla="*/ 0 h 101"/>
                <a:gd name="T17" fmla="*/ 287 w 287"/>
                <a:gd name="T18" fmla="*/ 101 h 101"/>
              </a:gdLst>
              <a:ahLst/>
              <a:cxnLst>
                <a:cxn ang="T10">
                  <a:pos x="T0" y="T1"/>
                </a:cxn>
                <a:cxn ang="T11">
                  <a:pos x="T2" y="T3"/>
                </a:cxn>
                <a:cxn ang="T12">
                  <a:pos x="T4" y="T5"/>
                </a:cxn>
                <a:cxn ang="T13">
                  <a:pos x="T6" y="T7"/>
                </a:cxn>
                <a:cxn ang="T14">
                  <a:pos x="T8" y="T9"/>
                </a:cxn>
              </a:cxnLst>
              <a:rect l="T15" t="T16" r="T17" b="T18"/>
              <a:pathLst>
                <a:path w="287" h="101">
                  <a:moveTo>
                    <a:pt x="170" y="101"/>
                  </a:moveTo>
                  <a:lnTo>
                    <a:pt x="287" y="0"/>
                  </a:lnTo>
                  <a:lnTo>
                    <a:pt x="117" y="0"/>
                  </a:lnTo>
                  <a:lnTo>
                    <a:pt x="0" y="101"/>
                  </a:lnTo>
                  <a:lnTo>
                    <a:pt x="170"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1" name="Freeform 51"/>
            <p:cNvSpPr>
              <a:spLocks/>
            </p:cNvSpPr>
            <p:nvPr/>
          </p:nvSpPr>
          <p:spPr bwMode="auto">
            <a:xfrm>
              <a:off x="4023" y="1729"/>
              <a:ext cx="117" cy="1705"/>
            </a:xfrm>
            <a:custGeom>
              <a:avLst/>
              <a:gdLst>
                <a:gd name="T0" fmla="*/ 0 w 117"/>
                <a:gd name="T1" fmla="*/ 1705 h 1705"/>
                <a:gd name="T2" fmla="*/ 0 w 117"/>
                <a:gd name="T3" fmla="*/ 95 h 1705"/>
                <a:gd name="T4" fmla="*/ 117 w 117"/>
                <a:gd name="T5" fmla="*/ 0 h 1705"/>
                <a:gd name="T6" fmla="*/ 117 w 117"/>
                <a:gd name="T7" fmla="*/ 1610 h 1705"/>
                <a:gd name="T8" fmla="*/ 0 w 117"/>
                <a:gd name="T9" fmla="*/ 1705 h 1705"/>
                <a:gd name="T10" fmla="*/ 0 60000 65536"/>
                <a:gd name="T11" fmla="*/ 0 60000 65536"/>
                <a:gd name="T12" fmla="*/ 0 60000 65536"/>
                <a:gd name="T13" fmla="*/ 0 60000 65536"/>
                <a:gd name="T14" fmla="*/ 0 60000 65536"/>
                <a:gd name="T15" fmla="*/ 0 w 117"/>
                <a:gd name="T16" fmla="*/ 0 h 1705"/>
                <a:gd name="T17" fmla="*/ 117 w 117"/>
                <a:gd name="T18" fmla="*/ 1705 h 1705"/>
              </a:gdLst>
              <a:ahLst/>
              <a:cxnLst>
                <a:cxn ang="T10">
                  <a:pos x="T0" y="T1"/>
                </a:cxn>
                <a:cxn ang="T11">
                  <a:pos x="T2" y="T3"/>
                </a:cxn>
                <a:cxn ang="T12">
                  <a:pos x="T4" y="T5"/>
                </a:cxn>
                <a:cxn ang="T13">
                  <a:pos x="T6" y="T7"/>
                </a:cxn>
                <a:cxn ang="T14">
                  <a:pos x="T8" y="T9"/>
                </a:cxn>
              </a:cxnLst>
              <a:rect l="T15" t="T16" r="T17" b="T18"/>
              <a:pathLst>
                <a:path w="117" h="1705">
                  <a:moveTo>
                    <a:pt x="0" y="1705"/>
                  </a:moveTo>
                  <a:lnTo>
                    <a:pt x="0" y="95"/>
                  </a:lnTo>
                  <a:lnTo>
                    <a:pt x="117" y="0"/>
                  </a:lnTo>
                  <a:lnTo>
                    <a:pt x="117" y="1610"/>
                  </a:lnTo>
                  <a:lnTo>
                    <a:pt x="0" y="1705"/>
                  </a:lnTo>
                  <a:close/>
                </a:path>
              </a:pathLst>
            </a:custGeom>
            <a:solidFill>
              <a:srgbClr val="800080"/>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2" name="Rectangle 52"/>
            <p:cNvSpPr>
              <a:spLocks noChangeArrowheads="1"/>
            </p:cNvSpPr>
            <p:nvPr/>
          </p:nvSpPr>
          <p:spPr bwMode="auto">
            <a:xfrm>
              <a:off x="3859" y="1824"/>
              <a:ext cx="164" cy="1610"/>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3" name="Freeform 53"/>
            <p:cNvSpPr>
              <a:spLocks/>
            </p:cNvSpPr>
            <p:nvPr/>
          </p:nvSpPr>
          <p:spPr bwMode="auto">
            <a:xfrm>
              <a:off x="3859" y="1729"/>
              <a:ext cx="281" cy="95"/>
            </a:xfrm>
            <a:custGeom>
              <a:avLst/>
              <a:gdLst>
                <a:gd name="T0" fmla="*/ 164 w 281"/>
                <a:gd name="T1" fmla="*/ 95 h 95"/>
                <a:gd name="T2" fmla="*/ 281 w 281"/>
                <a:gd name="T3" fmla="*/ 0 h 95"/>
                <a:gd name="T4" fmla="*/ 111 w 281"/>
                <a:gd name="T5" fmla="*/ 0 h 95"/>
                <a:gd name="T6" fmla="*/ 0 w 281"/>
                <a:gd name="T7" fmla="*/ 95 h 95"/>
                <a:gd name="T8" fmla="*/ 164 w 281"/>
                <a:gd name="T9" fmla="*/ 95 h 95"/>
                <a:gd name="T10" fmla="*/ 0 60000 65536"/>
                <a:gd name="T11" fmla="*/ 0 60000 65536"/>
                <a:gd name="T12" fmla="*/ 0 60000 65536"/>
                <a:gd name="T13" fmla="*/ 0 60000 65536"/>
                <a:gd name="T14" fmla="*/ 0 60000 65536"/>
                <a:gd name="T15" fmla="*/ 0 w 281"/>
                <a:gd name="T16" fmla="*/ 0 h 95"/>
                <a:gd name="T17" fmla="*/ 281 w 281"/>
                <a:gd name="T18" fmla="*/ 95 h 95"/>
              </a:gdLst>
              <a:ahLst/>
              <a:cxnLst>
                <a:cxn ang="T10">
                  <a:pos x="T0" y="T1"/>
                </a:cxn>
                <a:cxn ang="T11">
                  <a:pos x="T2" y="T3"/>
                </a:cxn>
                <a:cxn ang="T12">
                  <a:pos x="T4" y="T5"/>
                </a:cxn>
                <a:cxn ang="T13">
                  <a:pos x="T6" y="T7"/>
                </a:cxn>
                <a:cxn ang="T14">
                  <a:pos x="T8" y="T9"/>
                </a:cxn>
              </a:cxnLst>
              <a:rect l="T15" t="T16" r="T17" b="T18"/>
              <a:pathLst>
                <a:path w="281" h="95">
                  <a:moveTo>
                    <a:pt x="164" y="95"/>
                  </a:moveTo>
                  <a:lnTo>
                    <a:pt x="281" y="0"/>
                  </a:lnTo>
                  <a:lnTo>
                    <a:pt x="111" y="0"/>
                  </a:lnTo>
                  <a:lnTo>
                    <a:pt x="0" y="95"/>
                  </a:lnTo>
                  <a:lnTo>
                    <a:pt x="164" y="95"/>
                  </a:lnTo>
                  <a:close/>
                </a:path>
              </a:pathLst>
            </a:custGeom>
            <a:solidFill>
              <a:srgbClr val="BF00BF"/>
            </a:solidFill>
            <a:ln w="7938">
              <a:solidFill>
                <a:srgbClr val="000000"/>
              </a:solidFill>
              <a:round/>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4" name="Freeform 54"/>
            <p:cNvSpPr>
              <a:spLocks/>
            </p:cNvSpPr>
            <p:nvPr/>
          </p:nvSpPr>
          <p:spPr bwMode="auto">
            <a:xfrm>
              <a:off x="4193" y="3178"/>
              <a:ext cx="117" cy="256"/>
            </a:xfrm>
            <a:custGeom>
              <a:avLst/>
              <a:gdLst>
                <a:gd name="T0" fmla="*/ 0 w 117"/>
                <a:gd name="T1" fmla="*/ 256 h 256"/>
                <a:gd name="T2" fmla="*/ 0 w 117"/>
                <a:gd name="T3" fmla="*/ 95 h 256"/>
                <a:gd name="T4" fmla="*/ 117 w 117"/>
                <a:gd name="T5" fmla="*/ 0 h 256"/>
                <a:gd name="T6" fmla="*/ 117 w 117"/>
                <a:gd name="T7" fmla="*/ 161 h 256"/>
                <a:gd name="T8" fmla="*/ 0 w 117"/>
                <a:gd name="T9" fmla="*/ 256 h 256"/>
                <a:gd name="T10" fmla="*/ 0 60000 65536"/>
                <a:gd name="T11" fmla="*/ 0 60000 65536"/>
                <a:gd name="T12" fmla="*/ 0 60000 65536"/>
                <a:gd name="T13" fmla="*/ 0 60000 65536"/>
                <a:gd name="T14" fmla="*/ 0 60000 65536"/>
                <a:gd name="T15" fmla="*/ 0 w 117"/>
                <a:gd name="T16" fmla="*/ 0 h 256"/>
                <a:gd name="T17" fmla="*/ 117 w 117"/>
                <a:gd name="T18" fmla="*/ 256 h 256"/>
              </a:gdLst>
              <a:ahLst/>
              <a:cxnLst>
                <a:cxn ang="T10">
                  <a:pos x="T0" y="T1"/>
                </a:cxn>
                <a:cxn ang="T11">
                  <a:pos x="T2" y="T3"/>
                </a:cxn>
                <a:cxn ang="T12">
                  <a:pos x="T4" y="T5"/>
                </a:cxn>
                <a:cxn ang="T13">
                  <a:pos x="T6" y="T7"/>
                </a:cxn>
                <a:cxn ang="T14">
                  <a:pos x="T8" y="T9"/>
                </a:cxn>
              </a:cxnLst>
              <a:rect l="T15" t="T16" r="T17" b="T18"/>
              <a:pathLst>
                <a:path w="117" h="256">
                  <a:moveTo>
                    <a:pt x="0" y="256"/>
                  </a:moveTo>
                  <a:lnTo>
                    <a:pt x="0" y="95"/>
                  </a:lnTo>
                  <a:lnTo>
                    <a:pt x="117" y="0"/>
                  </a:lnTo>
                  <a:lnTo>
                    <a:pt x="117" y="161"/>
                  </a:lnTo>
                  <a:lnTo>
                    <a:pt x="0" y="256"/>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5" name="Rectangle 55"/>
            <p:cNvSpPr>
              <a:spLocks noChangeArrowheads="1"/>
            </p:cNvSpPr>
            <p:nvPr/>
          </p:nvSpPr>
          <p:spPr bwMode="auto">
            <a:xfrm>
              <a:off x="4023" y="3273"/>
              <a:ext cx="170" cy="161"/>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6" name="Freeform 56"/>
            <p:cNvSpPr>
              <a:spLocks/>
            </p:cNvSpPr>
            <p:nvPr/>
          </p:nvSpPr>
          <p:spPr bwMode="auto">
            <a:xfrm>
              <a:off x="4023" y="3178"/>
              <a:ext cx="287" cy="95"/>
            </a:xfrm>
            <a:custGeom>
              <a:avLst/>
              <a:gdLst>
                <a:gd name="T0" fmla="*/ 170 w 287"/>
                <a:gd name="T1" fmla="*/ 95 h 95"/>
                <a:gd name="T2" fmla="*/ 287 w 287"/>
                <a:gd name="T3" fmla="*/ 0 h 95"/>
                <a:gd name="T4" fmla="*/ 117 w 287"/>
                <a:gd name="T5" fmla="*/ 0 h 95"/>
                <a:gd name="T6" fmla="*/ 0 w 287"/>
                <a:gd name="T7" fmla="*/ 95 h 95"/>
                <a:gd name="T8" fmla="*/ 170 w 287"/>
                <a:gd name="T9" fmla="*/ 95 h 95"/>
                <a:gd name="T10" fmla="*/ 0 60000 65536"/>
                <a:gd name="T11" fmla="*/ 0 60000 65536"/>
                <a:gd name="T12" fmla="*/ 0 60000 65536"/>
                <a:gd name="T13" fmla="*/ 0 60000 65536"/>
                <a:gd name="T14" fmla="*/ 0 60000 65536"/>
                <a:gd name="T15" fmla="*/ 0 w 287"/>
                <a:gd name="T16" fmla="*/ 0 h 95"/>
                <a:gd name="T17" fmla="*/ 287 w 287"/>
                <a:gd name="T18" fmla="*/ 95 h 95"/>
              </a:gdLst>
              <a:ahLst/>
              <a:cxnLst>
                <a:cxn ang="T10">
                  <a:pos x="T0" y="T1"/>
                </a:cxn>
                <a:cxn ang="T11">
                  <a:pos x="T2" y="T3"/>
                </a:cxn>
                <a:cxn ang="T12">
                  <a:pos x="T4" y="T5"/>
                </a:cxn>
                <a:cxn ang="T13">
                  <a:pos x="T6" y="T7"/>
                </a:cxn>
                <a:cxn ang="T14">
                  <a:pos x="T8" y="T9"/>
                </a:cxn>
              </a:cxnLst>
              <a:rect l="T15" t="T16" r="T17" b="T18"/>
              <a:pathLst>
                <a:path w="287" h="95">
                  <a:moveTo>
                    <a:pt x="170" y="95"/>
                  </a:moveTo>
                  <a:lnTo>
                    <a:pt x="287" y="0"/>
                  </a:lnTo>
                  <a:lnTo>
                    <a:pt x="117" y="0"/>
                  </a:lnTo>
                  <a:lnTo>
                    <a:pt x="0" y="95"/>
                  </a:lnTo>
                  <a:lnTo>
                    <a:pt x="170" y="9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17" name="Line 57"/>
            <p:cNvSpPr>
              <a:spLocks noChangeShapeType="1"/>
            </p:cNvSpPr>
            <p:nvPr/>
          </p:nvSpPr>
          <p:spPr bwMode="auto">
            <a:xfrm flipV="1">
              <a:off x="792" y="1133"/>
              <a:ext cx="1" cy="230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8" name="Line 58"/>
            <p:cNvSpPr>
              <a:spLocks noChangeShapeType="1"/>
            </p:cNvSpPr>
            <p:nvPr/>
          </p:nvSpPr>
          <p:spPr bwMode="auto">
            <a:xfrm flipH="1">
              <a:off x="760" y="3434"/>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9" name="Line 59"/>
            <p:cNvSpPr>
              <a:spLocks noChangeShapeType="1"/>
            </p:cNvSpPr>
            <p:nvPr/>
          </p:nvSpPr>
          <p:spPr bwMode="auto">
            <a:xfrm flipH="1">
              <a:off x="760" y="3053"/>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0" name="Line 60"/>
            <p:cNvSpPr>
              <a:spLocks noChangeShapeType="1"/>
            </p:cNvSpPr>
            <p:nvPr/>
          </p:nvSpPr>
          <p:spPr bwMode="auto">
            <a:xfrm flipH="1">
              <a:off x="760" y="2665"/>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1" name="Line 61"/>
            <p:cNvSpPr>
              <a:spLocks noChangeShapeType="1"/>
            </p:cNvSpPr>
            <p:nvPr/>
          </p:nvSpPr>
          <p:spPr bwMode="auto">
            <a:xfrm flipH="1">
              <a:off x="760" y="2284"/>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2" name="Line 62"/>
            <p:cNvSpPr>
              <a:spLocks noChangeShapeType="1"/>
            </p:cNvSpPr>
            <p:nvPr/>
          </p:nvSpPr>
          <p:spPr bwMode="auto">
            <a:xfrm flipH="1">
              <a:off x="760" y="1902"/>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3" name="Line 63"/>
            <p:cNvSpPr>
              <a:spLocks noChangeShapeType="1"/>
            </p:cNvSpPr>
            <p:nvPr/>
          </p:nvSpPr>
          <p:spPr bwMode="auto">
            <a:xfrm flipH="1">
              <a:off x="760" y="1520"/>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4" name="Line 64"/>
            <p:cNvSpPr>
              <a:spLocks noChangeShapeType="1"/>
            </p:cNvSpPr>
            <p:nvPr/>
          </p:nvSpPr>
          <p:spPr bwMode="auto">
            <a:xfrm flipH="1">
              <a:off x="760" y="1133"/>
              <a:ext cx="32"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5" name="Rectangle 65"/>
            <p:cNvSpPr>
              <a:spLocks noChangeArrowheads="1"/>
            </p:cNvSpPr>
            <p:nvPr/>
          </p:nvSpPr>
          <p:spPr bwMode="auto">
            <a:xfrm>
              <a:off x="670" y="3351"/>
              <a:ext cx="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0</a:t>
              </a:r>
              <a:endParaRPr lang="en-US" altLang="en-US" sz="3200"/>
            </a:p>
          </p:txBody>
        </p:sp>
        <p:sp>
          <p:nvSpPr>
            <p:cNvPr id="143426" name="Rectangle 66"/>
            <p:cNvSpPr>
              <a:spLocks noChangeArrowheads="1"/>
            </p:cNvSpPr>
            <p:nvPr/>
          </p:nvSpPr>
          <p:spPr bwMode="auto">
            <a:xfrm>
              <a:off x="601" y="2969"/>
              <a:ext cx="18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50</a:t>
              </a:r>
              <a:endParaRPr lang="en-US" altLang="en-US" sz="3200"/>
            </a:p>
          </p:txBody>
        </p:sp>
        <p:sp>
          <p:nvSpPr>
            <p:cNvPr id="143427" name="Rectangle 67"/>
            <p:cNvSpPr>
              <a:spLocks noChangeArrowheads="1"/>
            </p:cNvSpPr>
            <p:nvPr/>
          </p:nvSpPr>
          <p:spPr bwMode="auto">
            <a:xfrm>
              <a:off x="532" y="2582"/>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100</a:t>
              </a:r>
              <a:endParaRPr lang="en-US" altLang="en-US" sz="3200"/>
            </a:p>
          </p:txBody>
        </p:sp>
        <p:sp>
          <p:nvSpPr>
            <p:cNvPr id="143428" name="Rectangle 68"/>
            <p:cNvSpPr>
              <a:spLocks noChangeArrowheads="1"/>
            </p:cNvSpPr>
            <p:nvPr/>
          </p:nvSpPr>
          <p:spPr bwMode="auto">
            <a:xfrm>
              <a:off x="532" y="2200"/>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150</a:t>
              </a:r>
              <a:endParaRPr lang="en-US" altLang="en-US" sz="3200"/>
            </a:p>
          </p:txBody>
        </p:sp>
        <p:sp>
          <p:nvSpPr>
            <p:cNvPr id="143429" name="Rectangle 69"/>
            <p:cNvSpPr>
              <a:spLocks noChangeArrowheads="1"/>
            </p:cNvSpPr>
            <p:nvPr/>
          </p:nvSpPr>
          <p:spPr bwMode="auto">
            <a:xfrm>
              <a:off x="532" y="1818"/>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200</a:t>
              </a:r>
              <a:endParaRPr lang="en-US" altLang="en-US" sz="3200"/>
            </a:p>
          </p:txBody>
        </p:sp>
        <p:sp>
          <p:nvSpPr>
            <p:cNvPr id="143430" name="Rectangle 70"/>
            <p:cNvSpPr>
              <a:spLocks noChangeArrowheads="1"/>
            </p:cNvSpPr>
            <p:nvPr/>
          </p:nvSpPr>
          <p:spPr bwMode="auto">
            <a:xfrm>
              <a:off x="532" y="1437"/>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250</a:t>
              </a:r>
              <a:endParaRPr lang="en-US" altLang="en-US" sz="3200"/>
            </a:p>
          </p:txBody>
        </p:sp>
        <p:sp>
          <p:nvSpPr>
            <p:cNvPr id="143431" name="Rectangle 71"/>
            <p:cNvSpPr>
              <a:spLocks noChangeArrowheads="1"/>
            </p:cNvSpPr>
            <p:nvPr/>
          </p:nvSpPr>
          <p:spPr bwMode="auto">
            <a:xfrm>
              <a:off x="532" y="1049"/>
              <a:ext cx="2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300</a:t>
              </a:r>
              <a:endParaRPr lang="en-US" altLang="en-US" sz="3200"/>
            </a:p>
          </p:txBody>
        </p:sp>
        <p:sp>
          <p:nvSpPr>
            <p:cNvPr id="143432" name="Line 72"/>
            <p:cNvSpPr>
              <a:spLocks noChangeShapeType="1"/>
            </p:cNvSpPr>
            <p:nvPr/>
          </p:nvSpPr>
          <p:spPr bwMode="auto">
            <a:xfrm>
              <a:off x="792" y="3434"/>
              <a:ext cx="3528" cy="1"/>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3" name="Line 73"/>
            <p:cNvSpPr>
              <a:spLocks noChangeShapeType="1"/>
            </p:cNvSpPr>
            <p:nvPr/>
          </p:nvSpPr>
          <p:spPr bwMode="auto">
            <a:xfrm>
              <a:off x="792"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4" name="Line 74"/>
            <p:cNvSpPr>
              <a:spLocks noChangeShapeType="1"/>
            </p:cNvSpPr>
            <p:nvPr/>
          </p:nvSpPr>
          <p:spPr bwMode="auto">
            <a:xfrm>
              <a:off x="1381"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5" name="Line 75"/>
            <p:cNvSpPr>
              <a:spLocks noChangeShapeType="1"/>
            </p:cNvSpPr>
            <p:nvPr/>
          </p:nvSpPr>
          <p:spPr bwMode="auto">
            <a:xfrm>
              <a:off x="1965"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6" name="Line 76"/>
            <p:cNvSpPr>
              <a:spLocks noChangeShapeType="1"/>
            </p:cNvSpPr>
            <p:nvPr/>
          </p:nvSpPr>
          <p:spPr bwMode="auto">
            <a:xfrm>
              <a:off x="2554"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7" name="Line 77"/>
            <p:cNvSpPr>
              <a:spLocks noChangeShapeType="1"/>
            </p:cNvSpPr>
            <p:nvPr/>
          </p:nvSpPr>
          <p:spPr bwMode="auto">
            <a:xfrm>
              <a:off x="3143"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8" name="Line 78"/>
            <p:cNvSpPr>
              <a:spLocks noChangeShapeType="1"/>
            </p:cNvSpPr>
            <p:nvPr/>
          </p:nvSpPr>
          <p:spPr bwMode="auto">
            <a:xfrm>
              <a:off x="3732"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9" name="Line 79"/>
            <p:cNvSpPr>
              <a:spLocks noChangeShapeType="1"/>
            </p:cNvSpPr>
            <p:nvPr/>
          </p:nvSpPr>
          <p:spPr bwMode="auto">
            <a:xfrm>
              <a:off x="4320" y="3434"/>
              <a:ext cx="1" cy="36"/>
            </a:xfrm>
            <a:prstGeom prst="line">
              <a:avLst/>
            </a:prstGeom>
            <a:noFill/>
            <a:ln w="793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0" name="Rectangle 80"/>
            <p:cNvSpPr>
              <a:spLocks noChangeArrowheads="1"/>
            </p:cNvSpPr>
            <p:nvPr/>
          </p:nvSpPr>
          <p:spPr bwMode="auto">
            <a:xfrm>
              <a:off x="1041" y="3512"/>
              <a:ext cx="1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A</a:t>
              </a:r>
              <a:endParaRPr lang="en-US" altLang="en-US" sz="3200"/>
            </a:p>
          </p:txBody>
        </p:sp>
        <p:sp>
          <p:nvSpPr>
            <p:cNvPr id="143441" name="Rectangle 81"/>
            <p:cNvSpPr>
              <a:spLocks noChangeArrowheads="1"/>
            </p:cNvSpPr>
            <p:nvPr/>
          </p:nvSpPr>
          <p:spPr bwMode="auto">
            <a:xfrm>
              <a:off x="1630" y="3512"/>
              <a:ext cx="1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B</a:t>
              </a:r>
              <a:endParaRPr lang="en-US" altLang="en-US" sz="3200"/>
            </a:p>
          </p:txBody>
        </p:sp>
        <p:sp>
          <p:nvSpPr>
            <p:cNvPr id="143442" name="Rectangle 82"/>
            <p:cNvSpPr>
              <a:spLocks noChangeArrowheads="1"/>
            </p:cNvSpPr>
            <p:nvPr/>
          </p:nvSpPr>
          <p:spPr bwMode="auto">
            <a:xfrm>
              <a:off x="2219" y="3512"/>
              <a:ext cx="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C</a:t>
              </a:r>
              <a:endParaRPr lang="en-US" altLang="en-US" sz="3200"/>
            </a:p>
          </p:txBody>
        </p:sp>
        <p:sp>
          <p:nvSpPr>
            <p:cNvPr id="143443" name="Rectangle 83"/>
            <p:cNvSpPr>
              <a:spLocks noChangeArrowheads="1"/>
            </p:cNvSpPr>
            <p:nvPr/>
          </p:nvSpPr>
          <p:spPr bwMode="auto">
            <a:xfrm>
              <a:off x="2808" y="3512"/>
              <a:ext cx="11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D</a:t>
              </a:r>
              <a:endParaRPr lang="en-US" altLang="en-US" sz="3200"/>
            </a:p>
          </p:txBody>
        </p:sp>
        <p:sp>
          <p:nvSpPr>
            <p:cNvPr id="143444" name="Rectangle 84"/>
            <p:cNvSpPr>
              <a:spLocks noChangeArrowheads="1"/>
            </p:cNvSpPr>
            <p:nvPr/>
          </p:nvSpPr>
          <p:spPr bwMode="auto">
            <a:xfrm>
              <a:off x="3392" y="3512"/>
              <a:ext cx="9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E</a:t>
              </a:r>
              <a:endParaRPr lang="en-US" altLang="en-US" sz="3200"/>
            </a:p>
          </p:txBody>
        </p:sp>
        <p:sp>
          <p:nvSpPr>
            <p:cNvPr id="143445" name="Rectangle 85"/>
            <p:cNvSpPr>
              <a:spLocks noChangeArrowheads="1"/>
            </p:cNvSpPr>
            <p:nvPr/>
          </p:nvSpPr>
          <p:spPr bwMode="auto">
            <a:xfrm>
              <a:off x="3986" y="3512"/>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F</a:t>
              </a:r>
              <a:endParaRPr lang="en-US" altLang="en-US" sz="3200"/>
            </a:p>
          </p:txBody>
        </p:sp>
        <p:sp>
          <p:nvSpPr>
            <p:cNvPr id="143446" name="Rectangle 86"/>
            <p:cNvSpPr>
              <a:spLocks noChangeArrowheads="1"/>
            </p:cNvSpPr>
            <p:nvPr/>
          </p:nvSpPr>
          <p:spPr bwMode="auto">
            <a:xfrm>
              <a:off x="4570" y="2146"/>
              <a:ext cx="801" cy="418"/>
            </a:xfrm>
            <a:prstGeom prst="rect">
              <a:avLst/>
            </a:prstGeom>
            <a:noFill/>
            <a:ln w="7938">
              <a:solidFill>
                <a:srgbClr val="286676"/>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47" name="Rectangle 87"/>
            <p:cNvSpPr>
              <a:spLocks noChangeArrowheads="1"/>
            </p:cNvSpPr>
            <p:nvPr/>
          </p:nvSpPr>
          <p:spPr bwMode="auto">
            <a:xfrm>
              <a:off x="4612" y="2218"/>
              <a:ext cx="80" cy="89"/>
            </a:xfrm>
            <a:prstGeom prst="rect">
              <a:avLst/>
            </a:prstGeom>
            <a:solidFill>
              <a:srgbClr val="FF00FF"/>
            </a:solidFill>
            <a:ln w="7938">
              <a:solidFill>
                <a:srgbClr val="000000"/>
              </a:solidFill>
              <a:miter lim="800000"/>
              <a:headEnd/>
              <a:tailEnd/>
            </a:ln>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48" name="Rectangle 88"/>
            <p:cNvSpPr>
              <a:spLocks noChangeArrowheads="1"/>
            </p:cNvSpPr>
            <p:nvPr/>
          </p:nvSpPr>
          <p:spPr bwMode="auto">
            <a:xfrm>
              <a:off x="4729" y="2182"/>
              <a:ext cx="71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Before TX</a:t>
              </a:r>
              <a:endParaRPr lang="en-US" altLang="en-US" sz="3200"/>
            </a:p>
          </p:txBody>
        </p:sp>
        <p:sp>
          <p:nvSpPr>
            <p:cNvPr id="143449" name="Rectangle 89"/>
            <p:cNvSpPr>
              <a:spLocks noChangeArrowheads="1"/>
            </p:cNvSpPr>
            <p:nvPr/>
          </p:nvSpPr>
          <p:spPr bwMode="auto">
            <a:xfrm>
              <a:off x="4612" y="2427"/>
              <a:ext cx="85" cy="9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43450" name="Rectangle 90"/>
            <p:cNvSpPr>
              <a:spLocks noChangeArrowheads="1"/>
            </p:cNvSpPr>
            <p:nvPr/>
          </p:nvSpPr>
          <p:spPr bwMode="auto">
            <a:xfrm>
              <a:off x="4729" y="2391"/>
              <a:ext cx="72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800" b="1"/>
                <a:t>During TX</a:t>
              </a:r>
              <a:endParaRPr lang="en-US" altLang="en-US" sz="3200"/>
            </a:p>
          </p:txBody>
        </p:sp>
      </p:grpSp>
    </p:spTree>
    <p:extLst>
      <p:ext uri="{BB962C8B-B14F-4D97-AF65-F5344CB8AC3E}">
        <p14:creationId xmlns:p14="http://schemas.microsoft.com/office/powerpoint/2010/main" val="681313413"/>
      </p:ext>
    </p:extLst>
  </p:cSld>
  <p:clrMapOvr>
    <a:masterClrMapping/>
  </p:clrMapOvr>
  <p:transition advTm="9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Assisted Treatment</a:t>
            </a:r>
            <a:endParaRPr lang="en-US" dirty="0"/>
          </a:p>
        </p:txBody>
      </p:sp>
      <p:sp>
        <p:nvSpPr>
          <p:cNvPr id="3" name="Content Placeholder 2"/>
          <p:cNvSpPr>
            <a:spLocks noGrp="1"/>
          </p:cNvSpPr>
          <p:nvPr>
            <p:ph idx="1"/>
          </p:nvPr>
        </p:nvSpPr>
        <p:spPr/>
        <p:txBody>
          <a:bodyPr/>
          <a:lstStyle/>
          <a:p>
            <a:r>
              <a:rPr lang="en-US" dirty="0" smtClean="0"/>
              <a:t>Both methadone and buprenorphine are “blockers”. They occupy the opioid receptors in the brain and don’t “allow” shorter acting opioids to activate the receptors and cause positive effects</a:t>
            </a:r>
          </a:p>
          <a:p>
            <a:r>
              <a:rPr lang="en-US" dirty="0" smtClean="0"/>
              <a:t>Once stable on a dose, it rarely has to be adjusted</a:t>
            </a:r>
          </a:p>
          <a:p>
            <a:r>
              <a:rPr lang="en-US" dirty="0" smtClean="0"/>
              <a:t>Allows behavioral changes to be made</a:t>
            </a:r>
            <a:endParaRPr lang="en-US" dirty="0"/>
          </a:p>
        </p:txBody>
      </p:sp>
    </p:spTree>
    <p:extLst>
      <p:ext uri="{BB962C8B-B14F-4D97-AF65-F5344CB8AC3E}">
        <p14:creationId xmlns:p14="http://schemas.microsoft.com/office/powerpoint/2010/main" val="207186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a:t>
            </a:r>
            <a:endParaRPr lang="en-US" dirty="0"/>
          </a:p>
        </p:txBody>
      </p:sp>
      <p:sp>
        <p:nvSpPr>
          <p:cNvPr id="3" name="Content Placeholder 2"/>
          <p:cNvSpPr>
            <a:spLocks noGrp="1"/>
          </p:cNvSpPr>
          <p:nvPr>
            <p:ph idx="1"/>
          </p:nvPr>
        </p:nvSpPr>
        <p:spPr/>
        <p:txBody>
          <a:bodyPr/>
          <a:lstStyle/>
          <a:p>
            <a:r>
              <a:rPr lang="en-US" dirty="0" smtClean="0"/>
              <a:t>Methadone is only prescribed and dispensed in an OTP (Opiate Treatment Program) </a:t>
            </a:r>
          </a:p>
          <a:p>
            <a:r>
              <a:rPr lang="en-US" dirty="0" smtClean="0"/>
              <a:t>Buprenorphine is prescribed by doctors in an office based opioid treatment program (OBOT)</a:t>
            </a:r>
          </a:p>
          <a:p>
            <a:r>
              <a:rPr lang="en-US" dirty="0" smtClean="0"/>
              <a:t>However, in some </a:t>
            </a:r>
            <a:r>
              <a:rPr lang="en-US" dirty="0" err="1" smtClean="0"/>
              <a:t>OTPs</a:t>
            </a:r>
            <a:r>
              <a:rPr lang="en-US" dirty="0" smtClean="0"/>
              <a:t> buprenorphine is prescribed and dispensed instead of methadone</a:t>
            </a:r>
          </a:p>
        </p:txBody>
      </p:sp>
    </p:spTree>
    <p:extLst>
      <p:ext uri="{BB962C8B-B14F-4D97-AF65-F5344CB8AC3E}">
        <p14:creationId xmlns:p14="http://schemas.microsoft.com/office/powerpoint/2010/main" val="1104866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1530350" y="0"/>
            <a:ext cx="9131300" cy="6845300"/>
          </a:xfrm>
          <a:prstGeom prst="rect">
            <a:avLst/>
          </a:prstGeom>
          <a:noFill/>
          <a:ln w="9525">
            <a:noFill/>
            <a:miter lim="800000"/>
            <a:headEnd/>
            <a:tailEnd/>
          </a:ln>
        </p:spPr>
      </p:pic>
    </p:spTree>
    <p:extLst>
      <p:ext uri="{BB962C8B-B14F-4D97-AF65-F5344CB8AC3E}">
        <p14:creationId xmlns:p14="http://schemas.microsoft.com/office/powerpoint/2010/main" val="1548625587"/>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981200" y="274639"/>
            <a:ext cx="8229600" cy="947737"/>
          </a:xfrm>
        </p:spPr>
        <p:txBody>
          <a:bodyPr/>
          <a:lstStyle/>
          <a:p>
            <a:r>
              <a:rPr lang="en-US" altLang="en-US" sz="3600">
                <a:latin typeface="Arial" charset="0"/>
                <a:ea typeface="Arial" charset="0"/>
                <a:cs typeface="Arial" charset="0"/>
              </a:rPr>
              <a:t>NOW SIMPLY ADD METHADONE</a:t>
            </a:r>
          </a:p>
        </p:txBody>
      </p:sp>
      <p:sp>
        <p:nvSpPr>
          <p:cNvPr id="138243" name="Rectangle 3"/>
          <p:cNvSpPr>
            <a:spLocks noChangeArrowheads="1"/>
          </p:cNvSpPr>
          <p:nvPr/>
        </p:nvSpPr>
        <p:spPr bwMode="auto">
          <a:xfrm rot="-5400000">
            <a:off x="651669" y="3545681"/>
            <a:ext cx="271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a:r>
              <a:rPr lang="en-US" altLang="en-US" sz="1800" b="1">
                <a:latin typeface="Helvetica" charset="0"/>
              </a:rPr>
              <a:t>Functional State (Heroin)</a:t>
            </a:r>
            <a:endParaRPr lang="en-US" altLang="en-US" sz="1800" baseline="-25000">
              <a:latin typeface="Helvetica" charset="0"/>
            </a:endParaRPr>
          </a:p>
        </p:txBody>
      </p:sp>
      <p:sp>
        <p:nvSpPr>
          <p:cNvPr id="138244" name="Rectangle 4"/>
          <p:cNvSpPr>
            <a:spLocks noChangeArrowheads="1"/>
          </p:cNvSpPr>
          <p:nvPr/>
        </p:nvSpPr>
        <p:spPr bwMode="auto">
          <a:xfrm rot="-4772208">
            <a:off x="8753820" y="3295879"/>
            <a:ext cx="9137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b="1">
                <a:latin typeface="Helvetica" charset="0"/>
              </a:rPr>
              <a:t>(overdose)</a:t>
            </a:r>
            <a:endParaRPr lang="en-US" altLang="en-US" baseline="-25000">
              <a:latin typeface="Helvetica" charset="0"/>
            </a:endParaRPr>
          </a:p>
        </p:txBody>
      </p:sp>
      <p:sp>
        <p:nvSpPr>
          <p:cNvPr id="138245" name="Rectangle 5"/>
          <p:cNvSpPr>
            <a:spLocks noChangeArrowheads="1"/>
          </p:cNvSpPr>
          <p:nvPr/>
        </p:nvSpPr>
        <p:spPr bwMode="auto">
          <a:xfrm>
            <a:off x="2727326" y="2501901"/>
            <a:ext cx="644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"High"</a:t>
            </a:r>
            <a:endParaRPr lang="en-US" altLang="en-US" sz="1600" b="1" baseline="-25000">
              <a:latin typeface="Helvetica" charset="0"/>
            </a:endParaRPr>
          </a:p>
        </p:txBody>
      </p:sp>
      <p:sp>
        <p:nvSpPr>
          <p:cNvPr id="138246" name="Rectangle 6"/>
          <p:cNvSpPr>
            <a:spLocks noChangeArrowheads="1"/>
          </p:cNvSpPr>
          <p:nvPr/>
        </p:nvSpPr>
        <p:spPr bwMode="auto">
          <a:xfrm>
            <a:off x="2409826" y="3643314"/>
            <a:ext cx="962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"Straight"</a:t>
            </a:r>
            <a:endParaRPr lang="en-US" altLang="en-US" sz="1600" b="1" baseline="-25000">
              <a:latin typeface="Helvetica" charset="0"/>
            </a:endParaRPr>
          </a:p>
        </p:txBody>
      </p:sp>
      <p:sp>
        <p:nvSpPr>
          <p:cNvPr id="138247" name="Rectangle 7"/>
          <p:cNvSpPr>
            <a:spLocks noChangeArrowheads="1"/>
          </p:cNvSpPr>
          <p:nvPr/>
        </p:nvSpPr>
        <p:spPr bwMode="auto">
          <a:xfrm>
            <a:off x="2760664" y="4802189"/>
            <a:ext cx="61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600" b="1">
                <a:latin typeface="Helvetica" charset="0"/>
              </a:rPr>
              <a:t>"Sick"</a:t>
            </a:r>
            <a:endParaRPr lang="en-US" altLang="en-US" sz="1600" b="1" baseline="-25000">
              <a:latin typeface="Helvetica" charset="0"/>
            </a:endParaRPr>
          </a:p>
        </p:txBody>
      </p:sp>
      <p:sp>
        <p:nvSpPr>
          <p:cNvPr id="138248" name="Text Box 8"/>
          <p:cNvSpPr txBox="1">
            <a:spLocks noChangeArrowheads="1"/>
          </p:cNvSpPr>
          <p:nvPr/>
        </p:nvSpPr>
        <p:spPr bwMode="auto">
          <a:xfrm>
            <a:off x="4603750" y="6559551"/>
            <a:ext cx="60642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r"/>
            <a:r>
              <a:rPr lang="en-US" altLang="en-US" sz="1500" b="1" i="1">
                <a:latin typeface="Helvetica" charset="0"/>
              </a:rPr>
              <a:t>Very modified, but indebted, to Dole, Nyswander and Kreek, 1966</a:t>
            </a:r>
          </a:p>
        </p:txBody>
      </p:sp>
      <p:sp>
        <p:nvSpPr>
          <p:cNvPr id="138249" name="Line 9"/>
          <p:cNvSpPr>
            <a:spLocks noChangeShapeType="1"/>
          </p:cNvSpPr>
          <p:nvPr/>
        </p:nvSpPr>
        <p:spPr bwMode="auto">
          <a:xfrm>
            <a:off x="3505200" y="2667000"/>
            <a:ext cx="624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0" name="Line 10"/>
          <p:cNvSpPr>
            <a:spLocks noChangeShapeType="1"/>
          </p:cNvSpPr>
          <p:nvPr/>
        </p:nvSpPr>
        <p:spPr bwMode="auto">
          <a:xfrm flipV="1">
            <a:off x="3346450" y="3810000"/>
            <a:ext cx="632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1" name="Line 11"/>
          <p:cNvSpPr>
            <a:spLocks noChangeShapeType="1"/>
          </p:cNvSpPr>
          <p:nvPr/>
        </p:nvSpPr>
        <p:spPr bwMode="auto">
          <a:xfrm>
            <a:off x="3429000" y="4953000"/>
            <a:ext cx="632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2" name="Text Box 12"/>
          <p:cNvSpPr txBox="1">
            <a:spLocks noChangeArrowheads="1"/>
          </p:cNvSpPr>
          <p:nvPr/>
        </p:nvSpPr>
        <p:spPr bwMode="auto">
          <a:xfrm>
            <a:off x="5227638" y="5653088"/>
            <a:ext cx="274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800" b="1"/>
              <a:t>and on and on and on</a:t>
            </a:r>
          </a:p>
        </p:txBody>
      </p:sp>
      <p:sp>
        <p:nvSpPr>
          <p:cNvPr id="138253" name="Freeform 13"/>
          <p:cNvSpPr>
            <a:spLocks/>
          </p:cNvSpPr>
          <p:nvPr/>
        </p:nvSpPr>
        <p:spPr bwMode="auto">
          <a:xfrm>
            <a:off x="6818313" y="3546475"/>
            <a:ext cx="3810000" cy="2298700"/>
          </a:xfrm>
          <a:custGeom>
            <a:avLst/>
            <a:gdLst>
              <a:gd name="T0" fmla="*/ 0 w 2400"/>
              <a:gd name="T1" fmla="*/ 2147483647 h 1648"/>
              <a:gd name="T2" fmla="*/ 2147483647 w 2400"/>
              <a:gd name="T3" fmla="*/ 2147483647 h 1648"/>
              <a:gd name="T4" fmla="*/ 2147483647 w 2400"/>
              <a:gd name="T5" fmla="*/ 2147483647 h 1648"/>
              <a:gd name="T6" fmla="*/ 2147483647 w 2400"/>
              <a:gd name="T7" fmla="*/ 2147483647 h 1648"/>
              <a:gd name="T8" fmla="*/ 2147483647 w 2400"/>
              <a:gd name="T9" fmla="*/ 2147483647 h 1648"/>
              <a:gd name="T10" fmla="*/ 2147483647 w 2400"/>
              <a:gd name="T11" fmla="*/ 2147483647 h 1648"/>
              <a:gd name="T12" fmla="*/ 2147483647 w 2400"/>
              <a:gd name="T13" fmla="*/ 2147483647 h 1648"/>
              <a:gd name="T14" fmla="*/ 2147483647 w 2400"/>
              <a:gd name="T15" fmla="*/ 2147483647 h 1648"/>
              <a:gd name="T16" fmla="*/ 2147483647 w 2400"/>
              <a:gd name="T17" fmla="*/ 2147483647 h 1648"/>
              <a:gd name="T18" fmla="*/ 2147483647 w 2400"/>
              <a:gd name="T19" fmla="*/ 2147483647 h 1648"/>
              <a:gd name="T20" fmla="*/ 2147483647 w 2400"/>
              <a:gd name="T21" fmla="*/ 2147483647 h 1648"/>
              <a:gd name="T22" fmla="*/ 2147483647 w 2400"/>
              <a:gd name="T23" fmla="*/ 2147483647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00"/>
              <a:gd name="T37" fmla="*/ 0 h 1648"/>
              <a:gd name="T38" fmla="*/ 2400 w 2400"/>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00" h="1648">
                <a:moveTo>
                  <a:pt x="0" y="872"/>
                </a:moveTo>
                <a:cubicBezTo>
                  <a:pt x="48" y="504"/>
                  <a:pt x="96" y="136"/>
                  <a:pt x="144" y="152"/>
                </a:cubicBezTo>
                <a:cubicBezTo>
                  <a:pt x="192" y="168"/>
                  <a:pt x="232" y="760"/>
                  <a:pt x="288" y="968"/>
                </a:cubicBezTo>
                <a:cubicBezTo>
                  <a:pt x="344" y="1176"/>
                  <a:pt x="408" y="1520"/>
                  <a:pt x="480" y="1400"/>
                </a:cubicBezTo>
                <a:cubicBezTo>
                  <a:pt x="552" y="1280"/>
                  <a:pt x="640" y="208"/>
                  <a:pt x="720" y="248"/>
                </a:cubicBezTo>
                <a:cubicBezTo>
                  <a:pt x="800" y="288"/>
                  <a:pt x="872" y="1640"/>
                  <a:pt x="960" y="1640"/>
                </a:cubicBezTo>
                <a:cubicBezTo>
                  <a:pt x="1048" y="1640"/>
                  <a:pt x="1160" y="248"/>
                  <a:pt x="1248" y="248"/>
                </a:cubicBezTo>
                <a:cubicBezTo>
                  <a:pt x="1336" y="248"/>
                  <a:pt x="1392" y="1648"/>
                  <a:pt x="1488" y="1640"/>
                </a:cubicBezTo>
                <a:cubicBezTo>
                  <a:pt x="1584" y="1632"/>
                  <a:pt x="1728" y="200"/>
                  <a:pt x="1824" y="200"/>
                </a:cubicBezTo>
                <a:cubicBezTo>
                  <a:pt x="1920" y="200"/>
                  <a:pt x="1984" y="1640"/>
                  <a:pt x="2064" y="1640"/>
                </a:cubicBezTo>
                <a:cubicBezTo>
                  <a:pt x="2144" y="1640"/>
                  <a:pt x="2248" y="400"/>
                  <a:pt x="2304" y="200"/>
                </a:cubicBezTo>
                <a:cubicBezTo>
                  <a:pt x="2360" y="0"/>
                  <a:pt x="2376" y="400"/>
                  <a:pt x="2400" y="440"/>
                </a:cubicBezTo>
              </a:path>
            </a:pathLst>
          </a:custGeom>
          <a:noFill/>
          <a:ln w="952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38254" name="Freeform 14"/>
          <p:cNvSpPr>
            <a:spLocks/>
          </p:cNvSpPr>
          <p:nvPr/>
        </p:nvSpPr>
        <p:spPr bwMode="auto">
          <a:xfrm>
            <a:off x="8763000" y="1752600"/>
            <a:ext cx="1066800" cy="2133600"/>
          </a:xfrm>
          <a:custGeom>
            <a:avLst/>
            <a:gdLst>
              <a:gd name="T0" fmla="*/ 0 w 672"/>
              <a:gd name="T1" fmla="*/ 2147483647 h 1344"/>
              <a:gd name="T2" fmla="*/ 2147483647 w 672"/>
              <a:gd name="T3" fmla="*/ 2147483647 h 1344"/>
              <a:gd name="T4" fmla="*/ 2147483647 w 672"/>
              <a:gd name="T5" fmla="*/ 0 h 1344"/>
              <a:gd name="T6" fmla="*/ 0 60000 65536"/>
              <a:gd name="T7" fmla="*/ 0 60000 65536"/>
              <a:gd name="T8" fmla="*/ 0 60000 65536"/>
              <a:gd name="T9" fmla="*/ 0 w 672"/>
              <a:gd name="T10" fmla="*/ 0 h 1344"/>
              <a:gd name="T11" fmla="*/ 672 w 672"/>
              <a:gd name="T12" fmla="*/ 1344 h 1344"/>
            </a:gdLst>
            <a:ahLst/>
            <a:cxnLst>
              <a:cxn ang="T6">
                <a:pos x="T0" y="T1"/>
              </a:cxn>
              <a:cxn ang="T7">
                <a:pos x="T2" y="T3"/>
              </a:cxn>
              <a:cxn ang="T8">
                <a:pos x="T4" y="T5"/>
              </a:cxn>
            </a:cxnLst>
            <a:rect l="T9" t="T10" r="T11" b="T12"/>
            <a:pathLst>
              <a:path w="672" h="1344">
                <a:moveTo>
                  <a:pt x="0" y="1344"/>
                </a:moveTo>
                <a:cubicBezTo>
                  <a:pt x="64" y="952"/>
                  <a:pt x="128" y="560"/>
                  <a:pt x="240" y="336"/>
                </a:cubicBezTo>
                <a:cubicBezTo>
                  <a:pt x="352" y="112"/>
                  <a:pt x="600" y="56"/>
                  <a:pt x="672" y="0"/>
                </a:cubicBezTo>
              </a:path>
            </a:pathLst>
          </a:custGeom>
          <a:noFill/>
          <a:ln w="952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38255" name="Text Box 15"/>
          <p:cNvSpPr txBox="1">
            <a:spLocks noChangeArrowheads="1"/>
          </p:cNvSpPr>
          <p:nvPr/>
        </p:nvSpPr>
        <p:spPr bwMode="auto">
          <a:xfrm rot="-4470233">
            <a:off x="8084345" y="2585245"/>
            <a:ext cx="1425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sz="1800" b="1">
                <a:solidFill>
                  <a:srgbClr val="FF6600"/>
                </a:solidFill>
              </a:rPr>
              <a:t>HOT SHOT</a:t>
            </a:r>
          </a:p>
        </p:txBody>
      </p:sp>
      <p:sp>
        <p:nvSpPr>
          <p:cNvPr id="138256" name="Freeform 16"/>
          <p:cNvSpPr>
            <a:spLocks/>
          </p:cNvSpPr>
          <p:nvPr/>
        </p:nvSpPr>
        <p:spPr bwMode="auto">
          <a:xfrm>
            <a:off x="5648325" y="4073525"/>
            <a:ext cx="1600200" cy="1066800"/>
          </a:xfrm>
          <a:custGeom>
            <a:avLst/>
            <a:gdLst>
              <a:gd name="T0" fmla="*/ 0 w 1008"/>
              <a:gd name="T1" fmla="*/ 0 h 672"/>
              <a:gd name="T2" fmla="*/ 2147483647 w 1008"/>
              <a:gd name="T3" fmla="*/ 2147483647 h 672"/>
              <a:gd name="T4" fmla="*/ 0 60000 65536"/>
              <a:gd name="T5" fmla="*/ 0 60000 65536"/>
              <a:gd name="T6" fmla="*/ 0 w 1008"/>
              <a:gd name="T7" fmla="*/ 0 h 672"/>
              <a:gd name="T8" fmla="*/ 1008 w 1008"/>
              <a:gd name="T9" fmla="*/ 672 h 672"/>
            </a:gdLst>
            <a:ahLst/>
            <a:cxnLst>
              <a:cxn ang="T4">
                <a:pos x="T0" y="T1"/>
              </a:cxn>
              <a:cxn ang="T5">
                <a:pos x="T2" y="T3"/>
              </a:cxn>
            </a:cxnLst>
            <a:rect l="T6" t="T7" r="T8" b="T9"/>
            <a:pathLst>
              <a:path w="1008" h="672">
                <a:moveTo>
                  <a:pt x="0" y="0"/>
                </a:moveTo>
                <a:cubicBezTo>
                  <a:pt x="420" y="280"/>
                  <a:pt x="840" y="560"/>
                  <a:pt x="1008" y="672"/>
                </a:cubicBezTo>
              </a:path>
            </a:pathLst>
          </a:custGeom>
          <a:noFill/>
          <a:ln w="38100" cap="rnd">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38257" name="Freeform 17"/>
          <p:cNvSpPr>
            <a:spLocks/>
          </p:cNvSpPr>
          <p:nvPr/>
        </p:nvSpPr>
        <p:spPr bwMode="auto">
          <a:xfrm>
            <a:off x="3397251" y="3486151"/>
            <a:ext cx="6473825" cy="771525"/>
          </a:xfrm>
          <a:custGeom>
            <a:avLst/>
            <a:gdLst>
              <a:gd name="T0" fmla="*/ 0 w 4078"/>
              <a:gd name="T1" fmla="*/ 2147483647 h 486"/>
              <a:gd name="T2" fmla="*/ 2147483647 w 4078"/>
              <a:gd name="T3" fmla="*/ 2147483647 h 486"/>
              <a:gd name="T4" fmla="*/ 2147483647 w 4078"/>
              <a:gd name="T5" fmla="*/ 2147483647 h 486"/>
              <a:gd name="T6" fmla="*/ 2147483647 w 4078"/>
              <a:gd name="T7" fmla="*/ 2147483647 h 486"/>
              <a:gd name="T8" fmla="*/ 2147483647 w 4078"/>
              <a:gd name="T9" fmla="*/ 2147483647 h 486"/>
              <a:gd name="T10" fmla="*/ 2147483647 w 4078"/>
              <a:gd name="T11" fmla="*/ 2147483647 h 486"/>
              <a:gd name="T12" fmla="*/ 2147483647 w 4078"/>
              <a:gd name="T13" fmla="*/ 2147483647 h 486"/>
              <a:gd name="T14" fmla="*/ 2147483647 w 4078"/>
              <a:gd name="T15" fmla="*/ 2147483647 h 486"/>
              <a:gd name="T16" fmla="*/ 2147483647 w 4078"/>
              <a:gd name="T17" fmla="*/ 2147483647 h 486"/>
              <a:gd name="T18" fmla="*/ 2147483647 w 4078"/>
              <a:gd name="T19" fmla="*/ 2147483647 h 486"/>
              <a:gd name="T20" fmla="*/ 2147483647 w 4078"/>
              <a:gd name="T21" fmla="*/ 2147483647 h 4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78"/>
              <a:gd name="T34" fmla="*/ 0 h 486"/>
              <a:gd name="T35" fmla="*/ 4078 w 4078"/>
              <a:gd name="T36" fmla="*/ 486 h 4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78" h="486">
                <a:moveTo>
                  <a:pt x="0" y="348"/>
                </a:moveTo>
                <a:cubicBezTo>
                  <a:pt x="74" y="236"/>
                  <a:pt x="149" y="125"/>
                  <a:pt x="276" y="73"/>
                </a:cubicBezTo>
                <a:cubicBezTo>
                  <a:pt x="403" y="21"/>
                  <a:pt x="626" y="21"/>
                  <a:pt x="761" y="34"/>
                </a:cubicBezTo>
                <a:cubicBezTo>
                  <a:pt x="896" y="47"/>
                  <a:pt x="986" y="97"/>
                  <a:pt x="1089" y="152"/>
                </a:cubicBezTo>
                <a:cubicBezTo>
                  <a:pt x="1192" y="207"/>
                  <a:pt x="1246" y="314"/>
                  <a:pt x="1377" y="362"/>
                </a:cubicBezTo>
                <a:cubicBezTo>
                  <a:pt x="1508" y="410"/>
                  <a:pt x="1709" y="473"/>
                  <a:pt x="1875" y="440"/>
                </a:cubicBezTo>
                <a:cubicBezTo>
                  <a:pt x="2041" y="407"/>
                  <a:pt x="2210" y="237"/>
                  <a:pt x="2374" y="165"/>
                </a:cubicBezTo>
                <a:cubicBezTo>
                  <a:pt x="2538" y="93"/>
                  <a:pt x="2693" y="14"/>
                  <a:pt x="2859" y="7"/>
                </a:cubicBezTo>
                <a:cubicBezTo>
                  <a:pt x="3025" y="0"/>
                  <a:pt x="3219" y="55"/>
                  <a:pt x="3370" y="125"/>
                </a:cubicBezTo>
                <a:cubicBezTo>
                  <a:pt x="3521" y="195"/>
                  <a:pt x="3646" y="368"/>
                  <a:pt x="3764" y="427"/>
                </a:cubicBezTo>
                <a:cubicBezTo>
                  <a:pt x="3882" y="486"/>
                  <a:pt x="4026" y="471"/>
                  <a:pt x="4078" y="480"/>
                </a:cubicBezTo>
              </a:path>
            </a:pathLst>
          </a:custGeom>
          <a:noFill/>
          <a:ln w="5080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38258" name="Freeform 18"/>
          <p:cNvSpPr>
            <a:spLocks/>
          </p:cNvSpPr>
          <p:nvPr/>
        </p:nvSpPr>
        <p:spPr bwMode="auto">
          <a:xfrm>
            <a:off x="3327400" y="3614738"/>
            <a:ext cx="3810000" cy="2298700"/>
          </a:xfrm>
          <a:custGeom>
            <a:avLst/>
            <a:gdLst>
              <a:gd name="T0" fmla="*/ 0 w 2400"/>
              <a:gd name="T1" fmla="*/ 2147483647 h 1648"/>
              <a:gd name="T2" fmla="*/ 2147483647 w 2400"/>
              <a:gd name="T3" fmla="*/ 2147483647 h 1648"/>
              <a:gd name="T4" fmla="*/ 2147483647 w 2400"/>
              <a:gd name="T5" fmla="*/ 2147483647 h 1648"/>
              <a:gd name="T6" fmla="*/ 2147483647 w 2400"/>
              <a:gd name="T7" fmla="*/ 2147483647 h 1648"/>
              <a:gd name="T8" fmla="*/ 2147483647 w 2400"/>
              <a:gd name="T9" fmla="*/ 2147483647 h 1648"/>
              <a:gd name="T10" fmla="*/ 2147483647 w 2400"/>
              <a:gd name="T11" fmla="*/ 2147483647 h 1648"/>
              <a:gd name="T12" fmla="*/ 2147483647 w 2400"/>
              <a:gd name="T13" fmla="*/ 2147483647 h 1648"/>
              <a:gd name="T14" fmla="*/ 2147483647 w 2400"/>
              <a:gd name="T15" fmla="*/ 2147483647 h 1648"/>
              <a:gd name="T16" fmla="*/ 2147483647 w 2400"/>
              <a:gd name="T17" fmla="*/ 2147483647 h 1648"/>
              <a:gd name="T18" fmla="*/ 2147483647 w 2400"/>
              <a:gd name="T19" fmla="*/ 2147483647 h 1648"/>
              <a:gd name="T20" fmla="*/ 2147483647 w 2400"/>
              <a:gd name="T21" fmla="*/ 2147483647 h 1648"/>
              <a:gd name="T22" fmla="*/ 2147483647 w 2400"/>
              <a:gd name="T23" fmla="*/ 2147483647 h 16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00"/>
              <a:gd name="T37" fmla="*/ 0 h 1648"/>
              <a:gd name="T38" fmla="*/ 2400 w 2400"/>
              <a:gd name="T39" fmla="*/ 1648 h 16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00" h="1648">
                <a:moveTo>
                  <a:pt x="0" y="872"/>
                </a:moveTo>
                <a:cubicBezTo>
                  <a:pt x="48" y="504"/>
                  <a:pt x="96" y="136"/>
                  <a:pt x="144" y="152"/>
                </a:cubicBezTo>
                <a:cubicBezTo>
                  <a:pt x="192" y="168"/>
                  <a:pt x="232" y="760"/>
                  <a:pt x="288" y="968"/>
                </a:cubicBezTo>
                <a:cubicBezTo>
                  <a:pt x="344" y="1176"/>
                  <a:pt x="408" y="1520"/>
                  <a:pt x="480" y="1400"/>
                </a:cubicBezTo>
                <a:cubicBezTo>
                  <a:pt x="552" y="1280"/>
                  <a:pt x="640" y="208"/>
                  <a:pt x="720" y="248"/>
                </a:cubicBezTo>
                <a:cubicBezTo>
                  <a:pt x="800" y="288"/>
                  <a:pt x="872" y="1640"/>
                  <a:pt x="960" y="1640"/>
                </a:cubicBezTo>
                <a:cubicBezTo>
                  <a:pt x="1048" y="1640"/>
                  <a:pt x="1160" y="248"/>
                  <a:pt x="1248" y="248"/>
                </a:cubicBezTo>
                <a:cubicBezTo>
                  <a:pt x="1336" y="248"/>
                  <a:pt x="1392" y="1648"/>
                  <a:pt x="1488" y="1640"/>
                </a:cubicBezTo>
                <a:cubicBezTo>
                  <a:pt x="1584" y="1632"/>
                  <a:pt x="1728" y="200"/>
                  <a:pt x="1824" y="200"/>
                </a:cubicBezTo>
                <a:cubicBezTo>
                  <a:pt x="1920" y="200"/>
                  <a:pt x="1984" y="1640"/>
                  <a:pt x="2064" y="1640"/>
                </a:cubicBezTo>
                <a:cubicBezTo>
                  <a:pt x="2144" y="1640"/>
                  <a:pt x="2248" y="400"/>
                  <a:pt x="2304" y="200"/>
                </a:cubicBezTo>
                <a:cubicBezTo>
                  <a:pt x="2360" y="0"/>
                  <a:pt x="2376" y="400"/>
                  <a:pt x="2400" y="440"/>
                </a:cubicBezTo>
              </a:path>
            </a:pathLst>
          </a:custGeom>
          <a:noFill/>
          <a:ln w="952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endParaRPr lang="en-US" altLang="en-US" sz="1800"/>
          </a:p>
        </p:txBody>
      </p:sp>
      <p:sp>
        <p:nvSpPr>
          <p:cNvPr id="138259" name="TextBox 18"/>
          <p:cNvSpPr txBox="1">
            <a:spLocks noChangeArrowheads="1"/>
          </p:cNvSpPr>
          <p:nvPr/>
        </p:nvSpPr>
        <p:spPr bwMode="auto">
          <a:xfrm>
            <a:off x="2438400" y="6248401"/>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a:solidFill>
                  <a:srgbClr val="FFFF00"/>
                </a:solidFill>
                <a:latin typeface="Arial" charset="0"/>
              </a:rPr>
              <a:t>JRB 2010</a:t>
            </a:r>
          </a:p>
        </p:txBody>
      </p:sp>
    </p:spTree>
    <p:extLst>
      <p:ext uri="{BB962C8B-B14F-4D97-AF65-F5344CB8AC3E}">
        <p14:creationId xmlns:p14="http://schemas.microsoft.com/office/powerpoint/2010/main" val="54173687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Methadone</a:t>
            </a:r>
            <a:endParaRPr lang="en-US" dirty="0"/>
          </a:p>
        </p:txBody>
      </p:sp>
      <p:sp>
        <p:nvSpPr>
          <p:cNvPr id="3" name="Content Placeholder 2"/>
          <p:cNvSpPr>
            <a:spLocks noGrp="1"/>
          </p:cNvSpPr>
          <p:nvPr>
            <p:ph idx="1"/>
          </p:nvPr>
        </p:nvSpPr>
        <p:spPr/>
        <p:txBody>
          <a:bodyPr>
            <a:normAutofit/>
          </a:bodyPr>
          <a:lstStyle/>
          <a:p>
            <a:r>
              <a:rPr lang="en-US" dirty="0"/>
              <a:t>Methadone,</a:t>
            </a:r>
            <a:r>
              <a:rPr lang="en-US" dirty="0" smtClean="0"/>
              <a:t> synthetic </a:t>
            </a:r>
            <a:r>
              <a:rPr lang="en-US" dirty="0"/>
              <a:t>opioid,</a:t>
            </a:r>
            <a:r>
              <a:rPr lang="en-US" dirty="0" smtClean="0"/>
              <a:t> created in 1930s </a:t>
            </a:r>
            <a:r>
              <a:rPr lang="en-US" dirty="0"/>
              <a:t>in </a:t>
            </a:r>
            <a:r>
              <a:rPr lang="en-US" dirty="0" smtClean="0"/>
              <a:t>Germany </a:t>
            </a:r>
            <a:r>
              <a:rPr lang="en-US" dirty="0"/>
              <a:t>with the intent to develop an analgesic for wounded soldiers while allied forces controlled opium exports from the </a:t>
            </a:r>
            <a:r>
              <a:rPr lang="en-US" dirty="0" smtClean="0"/>
              <a:t>East.</a:t>
            </a:r>
          </a:p>
          <a:p>
            <a:r>
              <a:rPr lang="en-US" dirty="0"/>
              <a:t>T</a:t>
            </a:r>
            <a:r>
              <a:rPr lang="en-US" dirty="0" smtClean="0"/>
              <a:t>he </a:t>
            </a:r>
            <a:r>
              <a:rPr lang="en-US" dirty="0"/>
              <a:t>drug was undergoing laboratory-based preclinical study. Soon after World War II, the U.S. military commission had identified this compound as being of possible therapeutic value and had officially brought it to the United States for study in the treatment of pain (at Lexington).</a:t>
            </a:r>
            <a:r>
              <a:rPr lang="en-US" dirty="0" smtClean="0"/>
              <a:t> </a:t>
            </a:r>
          </a:p>
        </p:txBody>
      </p:sp>
    </p:spTree>
    <p:extLst>
      <p:ext uri="{BB962C8B-B14F-4D97-AF65-F5344CB8AC3E}">
        <p14:creationId xmlns:p14="http://schemas.microsoft.com/office/powerpoint/2010/main" val="18292780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Methadone</a:t>
            </a:r>
            <a:endParaRPr lang="en-US" dirty="0"/>
          </a:p>
        </p:txBody>
      </p:sp>
      <p:sp>
        <p:nvSpPr>
          <p:cNvPr id="3" name="Content Placeholder 2"/>
          <p:cNvSpPr>
            <a:spLocks noGrp="1"/>
          </p:cNvSpPr>
          <p:nvPr>
            <p:ph idx="1"/>
          </p:nvPr>
        </p:nvSpPr>
        <p:spPr/>
        <p:txBody>
          <a:bodyPr>
            <a:normAutofit/>
          </a:bodyPr>
          <a:lstStyle/>
          <a:p>
            <a:r>
              <a:rPr lang="en-US" dirty="0" smtClean="0"/>
              <a:t>Taken </a:t>
            </a:r>
            <a:r>
              <a:rPr lang="en-US" dirty="0"/>
              <a:t>too frequently, or by opioid-naïve patients, methadone will accumulate and cause sedation or respiratory depression, but once-a-day dosing will generally achieve relatively stable blood </a:t>
            </a:r>
            <a:r>
              <a:rPr lang="en-US" dirty="0" smtClean="0"/>
              <a:t>levels.</a:t>
            </a:r>
          </a:p>
          <a:p>
            <a:r>
              <a:rPr lang="en-US" dirty="0" smtClean="0"/>
              <a:t>Methadone </a:t>
            </a:r>
            <a:r>
              <a:rPr lang="en-US" dirty="0"/>
              <a:t>has high oral </a:t>
            </a:r>
            <a:r>
              <a:rPr lang="en-US" dirty="0" smtClean="0"/>
              <a:t>bioavailability, reaches </a:t>
            </a:r>
            <a:r>
              <a:rPr lang="en-US" dirty="0"/>
              <a:t>peak blood concentration between 2 and 4 hours after</a:t>
            </a:r>
            <a:r>
              <a:rPr lang="en-US" dirty="0" smtClean="0"/>
              <a:t> and </a:t>
            </a:r>
            <a:r>
              <a:rPr lang="en-US" dirty="0"/>
              <a:t>is relatively lipid-soluble. Less than 3% enters the CSF.</a:t>
            </a:r>
            <a:r>
              <a:rPr lang="en-US" dirty="0" smtClean="0"/>
              <a:t> </a:t>
            </a:r>
          </a:p>
          <a:p>
            <a:endParaRPr lang="en-US" dirty="0"/>
          </a:p>
        </p:txBody>
      </p:sp>
    </p:spTree>
    <p:extLst>
      <p:ext uri="{BB962C8B-B14F-4D97-AF65-F5344CB8AC3E}">
        <p14:creationId xmlns:p14="http://schemas.microsoft.com/office/powerpoint/2010/main" val="15014676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778000" y="190502"/>
            <a:ext cx="8614834" cy="1095375"/>
          </a:xfrm>
          <a:noFill/>
        </p:spPr>
        <p:txBody>
          <a:bodyPr/>
          <a:lstStyle/>
          <a:p>
            <a:r>
              <a:rPr lang="en-US" sz="2400" dirty="0"/>
              <a:t>Steady-State Simulation - Maintenance Pharmacotherapy</a:t>
            </a:r>
            <a:br>
              <a:rPr lang="en-US" sz="2400" dirty="0"/>
            </a:br>
            <a:r>
              <a:rPr lang="en-US" sz="2400" dirty="0"/>
              <a:t>Attained after 4-5 half-times, 1 dose / half-life</a:t>
            </a:r>
          </a:p>
        </p:txBody>
      </p:sp>
      <p:graphicFrame>
        <p:nvGraphicFramePr>
          <p:cNvPr id="21506" name="Object 2"/>
          <p:cNvGraphicFramePr>
            <a:graphicFrameLocks noGrp="1"/>
          </p:cNvGraphicFramePr>
          <p:nvPr>
            <p:ph type="chart" idx="1"/>
          </p:nvPr>
        </p:nvGraphicFramePr>
        <p:xfrm>
          <a:off x="1985964" y="1441450"/>
          <a:ext cx="8453437" cy="3975100"/>
        </p:xfrm>
        <a:graphic>
          <a:graphicData uri="http://schemas.openxmlformats.org/presentationml/2006/ole">
            <mc:AlternateContent xmlns:mc="http://schemas.openxmlformats.org/markup-compatibility/2006">
              <mc:Choice xmlns:v="urn:schemas-microsoft-com:vml" Requires="v">
                <p:oleObj spid="_x0000_s72713" name="Chart" r:id="rId3" imgW="8750300" imgH="4114800" progId="MSGraph.Chart.8">
                  <p:embed followColorScheme="full"/>
                </p:oleObj>
              </mc:Choice>
              <mc:Fallback>
                <p:oleObj name="Chart" r:id="rId3" imgW="8750300" imgH="4114800" progId="MSGraph.Chart.8">
                  <p:embed followColorScheme="full"/>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964" y="1441450"/>
                        <a:ext cx="8453437" cy="397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8" name="Rectangle 4"/>
          <p:cNvSpPr>
            <a:spLocks noChangeArrowheads="1"/>
          </p:cNvSpPr>
          <p:nvPr/>
        </p:nvSpPr>
        <p:spPr bwMode="auto">
          <a:xfrm>
            <a:off x="3132668" y="5548313"/>
            <a:ext cx="6498167" cy="770084"/>
          </a:xfrm>
          <a:prstGeom prst="rect">
            <a:avLst/>
          </a:prstGeom>
          <a:noFill/>
          <a:ln w="9525">
            <a:noFill/>
            <a:miter lim="800000"/>
            <a:headEnd/>
            <a:tailEnd/>
          </a:ln>
        </p:spPr>
        <p:txBody>
          <a:bodyPr lIns="92075" tIns="46038" rIns="92075" bIns="46038">
            <a:prstTxWarp prst="textNoShape">
              <a:avLst/>
            </a:prstTxWarp>
            <a:spAutoFit/>
          </a:bodyPr>
          <a:lstStyle/>
          <a:p>
            <a:pPr algn="ctr">
              <a:spcBef>
                <a:spcPct val="50000"/>
              </a:spcBef>
            </a:pPr>
            <a:r>
              <a:rPr lang="en-US" sz="2200" dirty="0">
                <a:latin typeface="Arial" pitchFamily="-104" charset="0"/>
              </a:rPr>
              <a:t>Time (multiples of elimination half-lives)</a:t>
            </a:r>
            <a:br>
              <a:rPr lang="en-US" sz="2200" dirty="0">
                <a:latin typeface="Arial" pitchFamily="-104" charset="0"/>
              </a:rPr>
            </a:br>
            <a:r>
              <a:rPr lang="en-US" sz="2200" dirty="0">
                <a:latin typeface="Arial" pitchFamily="-104" charset="0"/>
              </a:rPr>
              <a:t>Daily dose remains constant to steady-state</a:t>
            </a:r>
          </a:p>
        </p:txBody>
      </p:sp>
      <p:sp>
        <p:nvSpPr>
          <p:cNvPr id="21509" name="Rectangle 5"/>
          <p:cNvSpPr>
            <a:spLocks noChangeArrowheads="1"/>
          </p:cNvSpPr>
          <p:nvPr/>
        </p:nvSpPr>
        <p:spPr bwMode="auto">
          <a:xfrm>
            <a:off x="1751190" y="6581776"/>
            <a:ext cx="8610600" cy="277641"/>
          </a:xfrm>
          <a:prstGeom prst="rect">
            <a:avLst/>
          </a:prstGeom>
          <a:noFill/>
          <a:ln w="9525">
            <a:noFill/>
            <a:miter lim="800000"/>
            <a:headEnd/>
            <a:tailEnd/>
          </a:ln>
        </p:spPr>
        <p:txBody>
          <a:bodyPr lIns="92075" tIns="46038" rIns="92075" bIns="46038">
            <a:prstTxWarp prst="textNoShape">
              <a:avLst/>
            </a:prstTxWarp>
            <a:spAutoFit/>
          </a:bodyPr>
          <a:lstStyle/>
          <a:p>
            <a:pPr algn="ctr">
              <a:spcBef>
                <a:spcPct val="50000"/>
              </a:spcBef>
            </a:pPr>
            <a:endParaRPr lang="en-US" sz="1200">
              <a:solidFill>
                <a:srgbClr val="FFFF00"/>
              </a:solidFill>
              <a:latin typeface="Arial" pitchFamily="-104" charset="0"/>
            </a:endParaRPr>
          </a:p>
        </p:txBody>
      </p:sp>
      <p:sp>
        <p:nvSpPr>
          <p:cNvPr id="101382" name="Arc 6"/>
          <p:cNvSpPr>
            <a:spLocks/>
          </p:cNvSpPr>
          <p:nvPr/>
        </p:nvSpPr>
        <p:spPr bwMode="auto">
          <a:xfrm>
            <a:off x="3826935" y="2667000"/>
            <a:ext cx="5376333" cy="2744788"/>
          </a:xfrm>
          <a:custGeom>
            <a:avLst/>
            <a:gdLst>
              <a:gd name="G0" fmla="+- 21247 0 0"/>
              <a:gd name="G1" fmla="+- 21600 0 0"/>
              <a:gd name="G2" fmla="+- 21600 0 0"/>
              <a:gd name="T0" fmla="*/ 0 w 21909"/>
              <a:gd name="T1" fmla="*/ 17708 h 21600"/>
              <a:gd name="T2" fmla="*/ 21909 w 21909"/>
              <a:gd name="T3" fmla="*/ 10 h 21600"/>
              <a:gd name="T4" fmla="*/ 21247 w 21909"/>
              <a:gd name="T5" fmla="*/ 21600 h 21600"/>
            </a:gdLst>
            <a:ahLst/>
            <a:cxnLst>
              <a:cxn ang="0">
                <a:pos x="T0" y="T1"/>
              </a:cxn>
              <a:cxn ang="0">
                <a:pos x="T2" y="T3"/>
              </a:cxn>
              <a:cxn ang="0">
                <a:pos x="T4" y="T5"/>
              </a:cxn>
            </a:cxnLst>
            <a:rect l="0" t="0" r="r" b="b"/>
            <a:pathLst>
              <a:path w="21909" h="21600" fill="none" extrusionOk="0">
                <a:moveTo>
                  <a:pt x="0" y="17708"/>
                </a:moveTo>
                <a:cubicBezTo>
                  <a:pt x="1879" y="7450"/>
                  <a:pt x="10818" y="-1"/>
                  <a:pt x="21247" y="-1"/>
                </a:cubicBezTo>
                <a:cubicBezTo>
                  <a:pt x="21467" y="-1"/>
                  <a:pt x="21688" y="3"/>
                  <a:pt x="21908" y="10"/>
                </a:cubicBezTo>
              </a:path>
              <a:path w="21909" h="21600" stroke="0" extrusionOk="0">
                <a:moveTo>
                  <a:pt x="0" y="17708"/>
                </a:moveTo>
                <a:cubicBezTo>
                  <a:pt x="1879" y="7450"/>
                  <a:pt x="10818" y="-1"/>
                  <a:pt x="21247" y="-1"/>
                </a:cubicBezTo>
                <a:cubicBezTo>
                  <a:pt x="21467" y="-1"/>
                  <a:pt x="21688" y="3"/>
                  <a:pt x="21908" y="10"/>
                </a:cubicBezTo>
                <a:lnTo>
                  <a:pt x="21247" y="21600"/>
                </a:lnTo>
                <a:close/>
              </a:path>
            </a:pathLst>
          </a:custGeom>
          <a:noFill/>
          <a:ln w="50800" cap="rnd">
            <a:solidFill>
              <a:srgbClr val="99FF33"/>
            </a:solidFill>
            <a:round/>
            <a:headEnd type="none" w="sm" len="sm"/>
            <a:tailEnd type="none" w="sm" len="sm"/>
          </a:ln>
          <a:effectLst/>
        </p:spPr>
        <p:txBody>
          <a:bodyPr wrap="none" anchor="ctr">
            <a:prstTxWarp prst="textNoShape">
              <a:avLst/>
            </a:prstTxWarp>
          </a:bodyPr>
          <a:lstStyle/>
          <a:p>
            <a:pPr>
              <a:defRPr/>
            </a:pPr>
            <a:endParaRPr lang="en-US">
              <a:latin typeface="Arial Rounded MT Bold" pitchFamily="-108" charset="0"/>
            </a:endParaRPr>
          </a:p>
        </p:txBody>
      </p:sp>
      <p:sp>
        <p:nvSpPr>
          <p:cNvPr id="21511" name="Rectangle 7"/>
          <p:cNvSpPr>
            <a:spLocks noChangeArrowheads="1"/>
          </p:cNvSpPr>
          <p:nvPr/>
        </p:nvSpPr>
        <p:spPr bwMode="auto">
          <a:xfrm>
            <a:off x="1727201" y="5562600"/>
            <a:ext cx="1672167" cy="915988"/>
          </a:xfrm>
          <a:prstGeom prst="rect">
            <a:avLst/>
          </a:prstGeom>
          <a:noFill/>
          <a:ln w="9525">
            <a:noFill/>
            <a:miter lim="800000"/>
            <a:headEnd/>
            <a:tailEnd/>
          </a:ln>
        </p:spPr>
        <p:txBody>
          <a:bodyPr lIns="92075" tIns="46038" rIns="92075" bIns="46038">
            <a:prstTxWarp prst="textNoShape">
              <a:avLst/>
            </a:prstTxWarp>
            <a:spAutoFit/>
          </a:bodyPr>
          <a:lstStyle/>
          <a:p>
            <a:pPr>
              <a:spcBef>
                <a:spcPct val="50000"/>
              </a:spcBef>
            </a:pPr>
            <a:r>
              <a:rPr lang="en-US" dirty="0">
                <a:latin typeface="Arial" pitchFamily="-104" charset="0"/>
              </a:rPr>
              <a:t>Adapted from Goodman &amp; Gilman</a:t>
            </a:r>
          </a:p>
        </p:txBody>
      </p:sp>
      <p:sp>
        <p:nvSpPr>
          <p:cNvPr id="21512" name="Rectangle 8"/>
          <p:cNvSpPr>
            <a:spLocks noChangeArrowheads="1"/>
          </p:cNvSpPr>
          <p:nvPr/>
        </p:nvSpPr>
        <p:spPr bwMode="auto">
          <a:xfrm>
            <a:off x="4165600" y="6583365"/>
            <a:ext cx="3845900" cy="276999"/>
          </a:xfrm>
          <a:prstGeom prst="rect">
            <a:avLst/>
          </a:prstGeom>
          <a:noFill/>
          <a:ln w="12700">
            <a:noFill/>
            <a:miter lim="800000"/>
            <a:headEnd type="none" w="sm" len="sm"/>
            <a:tailEnd type="none" w="sm" len="sm"/>
          </a:ln>
        </p:spPr>
        <p:txBody>
          <a:bodyPr wrap="none">
            <a:prstTxWarp prst="textNoShape">
              <a:avLst/>
            </a:prstTxWarp>
            <a:spAutoFit/>
          </a:bodyPr>
          <a:lstStyle/>
          <a:p>
            <a:pPr>
              <a:spcBef>
                <a:spcPct val="50000"/>
              </a:spcBef>
            </a:pPr>
            <a:r>
              <a:rPr lang="en-US" sz="1200" dirty="0">
                <a:latin typeface="Arial" pitchFamily="-104" charset="0"/>
              </a:rPr>
              <a:t>Opioid Agonist Treatment of Addiction  -  </a:t>
            </a:r>
            <a:r>
              <a:rPr lang="en-US" sz="1200" dirty="0" err="1">
                <a:latin typeface="Arial" pitchFamily="-104" charset="0"/>
              </a:rPr>
              <a:t>Payte</a:t>
            </a:r>
            <a:r>
              <a:rPr lang="en-US" sz="1200" dirty="0">
                <a:latin typeface="Arial" pitchFamily="-104" charset="0"/>
              </a:rPr>
              <a:t> - 1998</a:t>
            </a:r>
          </a:p>
        </p:txBody>
      </p:sp>
    </p:spTree>
    <p:extLst>
      <p:ext uri="{BB962C8B-B14F-4D97-AF65-F5344CB8AC3E}">
        <p14:creationId xmlns:p14="http://schemas.microsoft.com/office/powerpoint/2010/main" val="86541688"/>
      </p:ext>
    </p:extLst>
  </p:cSld>
  <p:clrMapOvr>
    <a:masterClrMapping/>
  </p:clrMapOvr>
  <p:transition advTm="3017">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Methadone</a:t>
            </a:r>
            <a:endParaRPr lang="en-US" dirty="0"/>
          </a:p>
        </p:txBody>
      </p:sp>
      <p:sp>
        <p:nvSpPr>
          <p:cNvPr id="3" name="Content Placeholder 2"/>
          <p:cNvSpPr>
            <a:spLocks noGrp="1"/>
          </p:cNvSpPr>
          <p:nvPr>
            <p:ph idx="1"/>
          </p:nvPr>
        </p:nvSpPr>
        <p:spPr/>
        <p:txBody>
          <a:bodyPr>
            <a:normAutofit/>
          </a:bodyPr>
          <a:lstStyle/>
          <a:p>
            <a:r>
              <a:rPr lang="en-US" dirty="0" smtClean="0"/>
              <a:t>Steady </a:t>
            </a:r>
            <a:r>
              <a:rPr lang="en-US" dirty="0"/>
              <a:t>state is not attained until methadone is fully distributed and bound in tissues, and so blood levels continue to rise slowly for 4 to 6 weeks.</a:t>
            </a:r>
            <a:r>
              <a:rPr lang="en-US" dirty="0" smtClean="0"/>
              <a:t> </a:t>
            </a:r>
          </a:p>
          <a:p>
            <a:r>
              <a:rPr lang="en-US" dirty="0" smtClean="0"/>
              <a:t>Although </a:t>
            </a:r>
            <a:r>
              <a:rPr lang="en-US" dirty="0"/>
              <a:t>patients sometimes complain about drug formulation changes (tablets versus liquid; differing flavors), there are no correlated changes in pharmacokinetics </a:t>
            </a:r>
            <a:r>
              <a:rPr lang="en-US" dirty="0" smtClean="0"/>
              <a:t>or dynamics.</a:t>
            </a:r>
          </a:p>
          <a:p>
            <a:r>
              <a:rPr lang="en-US" dirty="0"/>
              <a:t>It can take</a:t>
            </a:r>
            <a:r>
              <a:rPr lang="en-US" dirty="0" smtClean="0"/>
              <a:t> up to 6 </a:t>
            </a:r>
            <a:r>
              <a:rPr lang="en-US" dirty="0"/>
              <a:t>months for most patients to become stabilized and for heroin use to be significantly reduced</a:t>
            </a:r>
            <a:r>
              <a:rPr lang="en-US" dirty="0" smtClean="0"/>
              <a:t> and stress hormone levels to normalize</a:t>
            </a:r>
          </a:p>
          <a:p>
            <a:endParaRPr lang="en-US" dirty="0" smtClean="0"/>
          </a:p>
          <a:p>
            <a:endParaRPr lang="en-US" dirty="0" smtClean="0"/>
          </a:p>
          <a:p>
            <a:endParaRPr lang="en-US" dirty="0"/>
          </a:p>
        </p:txBody>
      </p:sp>
    </p:spTree>
    <p:extLst>
      <p:ext uri="{BB962C8B-B14F-4D97-AF65-F5344CB8AC3E}">
        <p14:creationId xmlns:p14="http://schemas.microsoft.com/office/powerpoint/2010/main" val="65972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smtClean="0"/>
              <a:t>Physical Dependence vs. addiction</a:t>
            </a:r>
            <a:endParaRPr lang="en-US" dirty="0"/>
          </a:p>
        </p:txBody>
      </p:sp>
      <p:sp>
        <p:nvSpPr>
          <p:cNvPr id="97283" name="Rectangle 3"/>
          <p:cNvSpPr>
            <a:spLocks noGrp="1" noChangeArrowheads="1"/>
          </p:cNvSpPr>
          <p:nvPr>
            <p:ph type="body" idx="1"/>
          </p:nvPr>
        </p:nvSpPr>
        <p:spPr/>
        <p:txBody>
          <a:bodyPr>
            <a:normAutofit/>
          </a:bodyPr>
          <a:lstStyle/>
          <a:p>
            <a:r>
              <a:rPr lang="en-US" dirty="0" smtClean="0"/>
              <a:t>Dependence</a:t>
            </a:r>
            <a:r>
              <a:rPr lang="en-US" dirty="0"/>
              <a:t>-physiological </a:t>
            </a:r>
            <a:r>
              <a:rPr lang="en-US" dirty="0" smtClean="0"/>
              <a:t>state</a:t>
            </a:r>
          </a:p>
          <a:p>
            <a:pPr lvl="1"/>
            <a:r>
              <a:rPr lang="en-US" dirty="0" smtClean="0"/>
              <a:t>Tolerance (need more for same effect)</a:t>
            </a:r>
          </a:p>
          <a:p>
            <a:pPr lvl="1"/>
            <a:r>
              <a:rPr lang="en-US" dirty="0" smtClean="0"/>
              <a:t>Withdrawal (sick when no more drug)</a:t>
            </a:r>
          </a:p>
          <a:p>
            <a:pPr lvl="1"/>
            <a:r>
              <a:rPr lang="en-US" dirty="0" smtClean="0"/>
              <a:t>Occurs with alcohol, cannabis, opioids, benzodiazepines, nicotine</a:t>
            </a:r>
          </a:p>
          <a:p>
            <a:pPr lvl="1"/>
            <a:r>
              <a:rPr lang="en-US" dirty="0" smtClean="0"/>
              <a:t>Does NOT occur with cocaine, amphetamines</a:t>
            </a:r>
          </a:p>
          <a:p>
            <a:r>
              <a:rPr lang="en-US" dirty="0"/>
              <a:t>Addiction-compulsive use despite </a:t>
            </a:r>
            <a:r>
              <a:rPr lang="en-US" dirty="0" smtClean="0"/>
              <a:t>consequences</a:t>
            </a:r>
          </a:p>
          <a:p>
            <a:pPr lvl="1"/>
            <a:r>
              <a:rPr lang="en-US" dirty="0" smtClean="0"/>
              <a:t>Brain disorder due to mismatched reward mechanism </a:t>
            </a:r>
          </a:p>
        </p:txBody>
      </p:sp>
    </p:spTree>
    <p:extLst>
      <p:ext uri="{BB962C8B-B14F-4D97-AF65-F5344CB8AC3E}">
        <p14:creationId xmlns:p14="http://schemas.microsoft.com/office/powerpoint/2010/main" val="11816908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a:t>
            </a:r>
            <a:endParaRPr lang="en-US" dirty="0"/>
          </a:p>
        </p:txBody>
      </p:sp>
      <p:sp>
        <p:nvSpPr>
          <p:cNvPr id="3" name="Content Placeholder 2"/>
          <p:cNvSpPr>
            <a:spLocks noGrp="1"/>
          </p:cNvSpPr>
          <p:nvPr>
            <p:ph idx="1"/>
          </p:nvPr>
        </p:nvSpPr>
        <p:spPr/>
        <p:txBody>
          <a:bodyPr>
            <a:normAutofit fontScale="92500"/>
          </a:bodyPr>
          <a:lstStyle/>
          <a:p>
            <a:r>
              <a:rPr lang="en-US" dirty="0" smtClean="0"/>
              <a:t>Constipation</a:t>
            </a:r>
          </a:p>
          <a:p>
            <a:r>
              <a:rPr lang="en-US" dirty="0"/>
              <a:t>W</a:t>
            </a:r>
            <a:r>
              <a:rPr lang="en-US" dirty="0" smtClean="0"/>
              <a:t>eight gain. </a:t>
            </a:r>
          </a:p>
          <a:p>
            <a:r>
              <a:rPr lang="en-US" dirty="0" smtClean="0"/>
              <a:t>Increased </a:t>
            </a:r>
            <a:r>
              <a:rPr lang="en-US" dirty="0"/>
              <a:t>perspiration,</a:t>
            </a:r>
            <a:r>
              <a:rPr lang="en-US" dirty="0" smtClean="0"/>
              <a:t> </a:t>
            </a:r>
          </a:p>
          <a:p>
            <a:r>
              <a:rPr lang="en-US" dirty="0" smtClean="0"/>
              <a:t>Decreased </a:t>
            </a:r>
            <a:r>
              <a:rPr lang="en-US" dirty="0"/>
              <a:t>libido and menstrual abnormalities are common during cycles of heroin use, secondary to disruption of the </a:t>
            </a:r>
            <a:r>
              <a:rPr lang="en-US" dirty="0" err="1"/>
              <a:t>pulsatile</a:t>
            </a:r>
            <a:r>
              <a:rPr lang="en-US" dirty="0"/>
              <a:t> secretion of luteinizing hormone (LH). Methadone maintenance allows normalization of LH levels.</a:t>
            </a:r>
            <a:r>
              <a:rPr lang="en-US" dirty="0" smtClean="0"/>
              <a:t> </a:t>
            </a:r>
          </a:p>
          <a:p>
            <a:r>
              <a:rPr lang="en-US" dirty="0" smtClean="0"/>
              <a:t>Female </a:t>
            </a:r>
            <a:r>
              <a:rPr lang="en-US" dirty="0"/>
              <a:t>patients should be advised that they will regain their normal chance of becoming pregnant as secondary amenorrhea disappears and normal menstrual cycles with ovulation recommences within 1 year</a:t>
            </a:r>
            <a:r>
              <a:rPr lang="en-US" dirty="0" smtClean="0"/>
              <a:t>.</a:t>
            </a:r>
          </a:p>
          <a:p>
            <a:endParaRPr lang="en-US" dirty="0"/>
          </a:p>
        </p:txBody>
      </p:sp>
    </p:spTree>
    <p:extLst>
      <p:ext uri="{BB962C8B-B14F-4D97-AF65-F5344CB8AC3E}">
        <p14:creationId xmlns:p14="http://schemas.microsoft.com/office/powerpoint/2010/main" val="476088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a:latin typeface="Arial" charset="0"/>
                <a:ea typeface="Arial" charset="0"/>
                <a:cs typeface="Arial" charset="0"/>
              </a:rPr>
              <a:t>Buprenorphine</a:t>
            </a:r>
          </a:p>
        </p:txBody>
      </p:sp>
      <p:sp>
        <p:nvSpPr>
          <p:cNvPr id="139267" name="Rectangle 3"/>
          <p:cNvSpPr>
            <a:spLocks noGrp="1" noChangeArrowheads="1"/>
          </p:cNvSpPr>
          <p:nvPr>
            <p:ph type="body" idx="1"/>
          </p:nvPr>
        </p:nvSpPr>
        <p:spPr/>
        <p:txBody>
          <a:bodyPr/>
          <a:lstStyle/>
          <a:p>
            <a:pPr>
              <a:buFontTx/>
              <a:buNone/>
            </a:pPr>
            <a:r>
              <a:rPr lang="en-US" altLang="en-US">
                <a:latin typeface="Arial" charset="0"/>
                <a:ea typeface="Arial" charset="0"/>
                <a:cs typeface="Arial" charset="0"/>
              </a:rPr>
              <a:t>Partial agonist used for the treatment of opiate dependence in a doctor’s office</a:t>
            </a:r>
          </a:p>
          <a:p>
            <a:pPr>
              <a:buFontTx/>
              <a:buNone/>
            </a:pPr>
            <a:r>
              <a:rPr lang="en-US" altLang="en-US">
                <a:latin typeface="Arial" charset="0"/>
                <a:ea typeface="Arial" charset="0"/>
                <a:cs typeface="Arial" charset="0"/>
              </a:rPr>
              <a:t>			</a:t>
            </a:r>
          </a:p>
        </p:txBody>
      </p:sp>
      <p:sp>
        <p:nvSpPr>
          <p:cNvPr id="139268" name="Line 4"/>
          <p:cNvSpPr>
            <a:spLocks noChangeShapeType="1"/>
          </p:cNvSpPr>
          <p:nvPr/>
        </p:nvSpPr>
        <p:spPr bwMode="auto">
          <a:xfrm>
            <a:off x="4495800" y="3200400"/>
            <a:ext cx="0" cy="2743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69" name="Line 5"/>
          <p:cNvSpPr>
            <a:spLocks noChangeShapeType="1"/>
          </p:cNvSpPr>
          <p:nvPr/>
        </p:nvSpPr>
        <p:spPr bwMode="auto">
          <a:xfrm>
            <a:off x="4495800" y="5943600"/>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0" name="Line 6"/>
          <p:cNvSpPr>
            <a:spLocks noChangeShapeType="1"/>
          </p:cNvSpPr>
          <p:nvPr/>
        </p:nvSpPr>
        <p:spPr bwMode="auto">
          <a:xfrm flipV="1">
            <a:off x="4495800" y="3276600"/>
            <a:ext cx="373380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1" name="Line 7"/>
          <p:cNvSpPr>
            <a:spLocks noChangeShapeType="1"/>
          </p:cNvSpPr>
          <p:nvPr/>
        </p:nvSpPr>
        <p:spPr bwMode="auto">
          <a:xfrm>
            <a:off x="6477000" y="4495800"/>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2" name="Text Box 8"/>
          <p:cNvSpPr txBox="1">
            <a:spLocks noChangeArrowheads="1"/>
          </p:cNvSpPr>
          <p:nvPr/>
        </p:nvSpPr>
        <p:spPr bwMode="auto">
          <a:xfrm>
            <a:off x="5257800" y="60198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a:latin typeface="Times New Roman" charset="0"/>
              </a:rPr>
              <a:t>Dose</a:t>
            </a:r>
          </a:p>
        </p:txBody>
      </p:sp>
      <p:sp>
        <p:nvSpPr>
          <p:cNvPr id="139273" name="Text Box 9"/>
          <p:cNvSpPr txBox="1">
            <a:spLocks noChangeArrowheads="1"/>
          </p:cNvSpPr>
          <p:nvPr/>
        </p:nvSpPr>
        <p:spPr bwMode="auto">
          <a:xfrm>
            <a:off x="3865602" y="4267200"/>
            <a:ext cx="55399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a:latin typeface="Times New Roman" charset="0"/>
              </a:rPr>
              <a:t>Effect</a:t>
            </a:r>
          </a:p>
        </p:txBody>
      </p:sp>
      <p:sp>
        <p:nvSpPr>
          <p:cNvPr id="139274" name="Text Box 10"/>
          <p:cNvSpPr txBox="1">
            <a:spLocks noChangeArrowheads="1"/>
          </p:cNvSpPr>
          <p:nvPr/>
        </p:nvSpPr>
        <p:spPr bwMode="auto">
          <a:xfrm>
            <a:off x="7832726" y="3317875"/>
            <a:ext cx="192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a:latin typeface="Times New Roman" charset="0"/>
              </a:rPr>
              <a:t>Full agonist</a:t>
            </a:r>
          </a:p>
        </p:txBody>
      </p:sp>
      <p:sp>
        <p:nvSpPr>
          <p:cNvPr id="139275" name="Text Box 11"/>
          <p:cNvSpPr txBox="1">
            <a:spLocks noChangeArrowheads="1"/>
          </p:cNvSpPr>
          <p:nvPr/>
        </p:nvSpPr>
        <p:spPr bwMode="auto">
          <a:xfrm>
            <a:off x="7391400" y="46482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spcBef>
                <a:spcPct val="50000"/>
              </a:spcBef>
            </a:pPr>
            <a:r>
              <a:rPr lang="en-US" altLang="en-US">
                <a:latin typeface="Times New Roman" charset="0"/>
              </a:rPr>
              <a:t>Partial agonist</a:t>
            </a:r>
          </a:p>
        </p:txBody>
      </p:sp>
      <p:sp>
        <p:nvSpPr>
          <p:cNvPr id="139276" name="TextBox 11"/>
          <p:cNvSpPr txBox="1">
            <a:spLocks noChangeArrowheads="1"/>
          </p:cNvSpPr>
          <p:nvPr/>
        </p:nvSpPr>
        <p:spPr bwMode="auto">
          <a:xfrm>
            <a:off x="7924800" y="6324601"/>
            <a:ext cx="1600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128"/>
              </a:defRPr>
            </a:lvl1pPr>
            <a:lvl2pPr marL="37931725" indent="-37474525">
              <a:defRPr sz="2400">
                <a:solidFill>
                  <a:schemeClr val="tx1"/>
                </a:solidFill>
                <a:latin typeface="Tahoma" charset="0"/>
                <a:ea typeface="ＭＳ Ｐゴシック" charset="-128"/>
              </a:defRPr>
            </a:lvl2pPr>
            <a:lvl3pPr>
              <a:defRPr sz="2400">
                <a:solidFill>
                  <a:schemeClr val="tx1"/>
                </a:solidFill>
                <a:latin typeface="Tahoma" charset="0"/>
                <a:ea typeface="ＭＳ Ｐゴシック" charset="-128"/>
              </a:defRPr>
            </a:lvl3pPr>
            <a:lvl4pPr>
              <a:defRPr sz="2400">
                <a:solidFill>
                  <a:schemeClr val="tx1"/>
                </a:solidFill>
                <a:latin typeface="Tahoma" charset="0"/>
                <a:ea typeface="ＭＳ Ｐゴシック" charset="-128"/>
              </a:defRPr>
            </a:lvl4pPr>
            <a:lvl5pPr>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r>
              <a:rPr lang="en-US" altLang="en-US" sz="1400">
                <a:solidFill>
                  <a:srgbClr val="FFFF00"/>
                </a:solidFill>
                <a:latin typeface="Arial" charset="0"/>
              </a:rPr>
              <a:t>JRB 2010</a:t>
            </a:r>
          </a:p>
        </p:txBody>
      </p:sp>
    </p:spTree>
    <p:extLst>
      <p:ext uri="{BB962C8B-B14F-4D97-AF65-F5344CB8AC3E}">
        <p14:creationId xmlns:p14="http://schemas.microsoft.com/office/powerpoint/2010/main" val="1788444878"/>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Buprenorphine</a:t>
            </a:r>
            <a:endParaRPr lang="en-US" dirty="0"/>
          </a:p>
        </p:txBody>
      </p:sp>
      <p:sp>
        <p:nvSpPr>
          <p:cNvPr id="3" name="Content Placeholder 2"/>
          <p:cNvSpPr>
            <a:spLocks noGrp="1"/>
          </p:cNvSpPr>
          <p:nvPr>
            <p:ph idx="1"/>
          </p:nvPr>
        </p:nvSpPr>
        <p:spPr/>
        <p:txBody>
          <a:bodyPr/>
          <a:lstStyle/>
          <a:p>
            <a:r>
              <a:rPr lang="en-US" dirty="0" err="1" smtClean="0"/>
              <a:t>Subutex</a:t>
            </a:r>
            <a:r>
              <a:rPr lang="en-US" dirty="0" smtClean="0"/>
              <a:t>®-Buprenorphine only</a:t>
            </a:r>
          </a:p>
          <a:p>
            <a:r>
              <a:rPr lang="en-US" dirty="0" err="1" smtClean="0"/>
              <a:t>Subuxone</a:t>
            </a:r>
            <a:r>
              <a:rPr lang="en-US" dirty="0" smtClean="0"/>
              <a:t>®-Buprenorphine/Naloxone 4:1 ratio</a:t>
            </a:r>
          </a:p>
          <a:p>
            <a:pPr lvl="1"/>
            <a:r>
              <a:rPr lang="en-US" dirty="0" smtClean="0"/>
              <a:t>Strips and tablets</a:t>
            </a:r>
          </a:p>
          <a:p>
            <a:r>
              <a:rPr lang="en-US" dirty="0" err="1" smtClean="0"/>
              <a:t>Zubsolv</a:t>
            </a:r>
            <a:r>
              <a:rPr lang="en-US" dirty="0" smtClean="0"/>
              <a:t>®-new formulation</a:t>
            </a:r>
          </a:p>
          <a:p>
            <a:r>
              <a:rPr lang="en-US" dirty="0" smtClean="0"/>
              <a:t>Both </a:t>
            </a:r>
            <a:r>
              <a:rPr lang="en-US" dirty="0" err="1" smtClean="0"/>
              <a:t>Subutex</a:t>
            </a:r>
            <a:r>
              <a:rPr lang="en-US" dirty="0" smtClean="0"/>
              <a:t>® and </a:t>
            </a:r>
            <a:r>
              <a:rPr lang="en-US" dirty="0" err="1" smtClean="0"/>
              <a:t>Suboxone</a:t>
            </a:r>
            <a:r>
              <a:rPr lang="en-US" dirty="0" smtClean="0"/>
              <a:t>® are now generic</a:t>
            </a:r>
          </a:p>
          <a:p>
            <a:r>
              <a:rPr lang="en-US" dirty="0" smtClean="0"/>
              <a:t>9.3 million dollars in Medicaid dollars for fiscal year 2013</a:t>
            </a:r>
          </a:p>
          <a:p>
            <a:endParaRPr lang="en-US" dirty="0"/>
          </a:p>
        </p:txBody>
      </p:sp>
    </p:spTree>
    <p:extLst>
      <p:ext uri="{BB962C8B-B14F-4D97-AF65-F5344CB8AC3E}">
        <p14:creationId xmlns:p14="http://schemas.microsoft.com/office/powerpoint/2010/main" val="6196574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Buprenorphine</a:t>
            </a:r>
            <a:endParaRPr lang="en-US" dirty="0"/>
          </a:p>
        </p:txBody>
      </p:sp>
      <p:sp>
        <p:nvSpPr>
          <p:cNvPr id="3" name="Content Placeholder 2"/>
          <p:cNvSpPr>
            <a:spLocks noGrp="1"/>
          </p:cNvSpPr>
          <p:nvPr>
            <p:ph idx="1"/>
          </p:nvPr>
        </p:nvSpPr>
        <p:spPr/>
        <p:txBody>
          <a:bodyPr/>
          <a:lstStyle/>
          <a:p>
            <a:r>
              <a:rPr lang="en-US" dirty="0" smtClean="0"/>
              <a:t>Was studied in the 1980’s with promise as an alternative to MTD</a:t>
            </a:r>
          </a:p>
          <a:p>
            <a:r>
              <a:rPr lang="en-US" dirty="0" smtClean="0"/>
              <a:t>Ceiling effect on respiratory depression</a:t>
            </a:r>
          </a:p>
          <a:p>
            <a:r>
              <a:rPr lang="en-US" dirty="0" smtClean="0"/>
              <a:t>Long half life</a:t>
            </a:r>
          </a:p>
          <a:p>
            <a:r>
              <a:rPr lang="en-US" dirty="0" smtClean="0"/>
              <a:t>Less reinforcing to addict</a:t>
            </a:r>
          </a:p>
          <a:p>
            <a:r>
              <a:rPr lang="en-US" dirty="0" smtClean="0"/>
              <a:t>Could expand treatment to 50% of all heroin addicts</a:t>
            </a:r>
          </a:p>
          <a:p>
            <a:r>
              <a:rPr lang="en-US" dirty="0" smtClean="0"/>
              <a:t>Harrison Act of 1914 was reversed by DATA 2000</a:t>
            </a:r>
          </a:p>
          <a:p>
            <a:r>
              <a:rPr lang="en-US" dirty="0" smtClean="0"/>
              <a:t>Any waivered MD/DO was eligible to treat</a:t>
            </a:r>
          </a:p>
          <a:p>
            <a:endParaRPr lang="en-US" dirty="0"/>
          </a:p>
        </p:txBody>
      </p:sp>
    </p:spTree>
    <p:extLst>
      <p:ext uri="{BB962C8B-B14F-4D97-AF65-F5344CB8AC3E}">
        <p14:creationId xmlns:p14="http://schemas.microsoft.com/office/powerpoint/2010/main" val="7063653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Buprenorphine</a:t>
            </a:r>
            <a:endParaRPr lang="en-US" dirty="0"/>
          </a:p>
        </p:txBody>
      </p:sp>
      <p:sp>
        <p:nvSpPr>
          <p:cNvPr id="3" name="Content Placeholder 2"/>
          <p:cNvSpPr>
            <a:spLocks noGrp="1"/>
          </p:cNvSpPr>
          <p:nvPr>
            <p:ph idx="1"/>
          </p:nvPr>
        </p:nvSpPr>
        <p:spPr/>
        <p:txBody>
          <a:bodyPr>
            <a:normAutofit/>
          </a:bodyPr>
          <a:lstStyle/>
          <a:p>
            <a:r>
              <a:rPr lang="en-US" dirty="0" smtClean="0"/>
              <a:t>Only MDs or </a:t>
            </a:r>
            <a:r>
              <a:rPr lang="en-US" dirty="0" err="1" smtClean="0"/>
              <a:t>DOs</a:t>
            </a:r>
            <a:r>
              <a:rPr lang="en-US" dirty="0" smtClean="0"/>
              <a:t> can prescribe</a:t>
            </a:r>
          </a:p>
          <a:p>
            <a:r>
              <a:rPr lang="en-US" dirty="0" smtClean="0"/>
              <a:t>Have to take an 8 hour training</a:t>
            </a:r>
          </a:p>
          <a:p>
            <a:r>
              <a:rPr lang="en-US" dirty="0" smtClean="0"/>
              <a:t>Allows one to get a waiver on the DEA license in order to prescribe for addicts</a:t>
            </a:r>
          </a:p>
          <a:p>
            <a:r>
              <a:rPr lang="en-US" dirty="0" smtClean="0"/>
              <a:t>Cap of 30 people the first year</a:t>
            </a:r>
          </a:p>
          <a:p>
            <a:r>
              <a:rPr lang="en-US" dirty="0" smtClean="0"/>
              <a:t>Can apply to lift the cap to 100 after 1 year</a:t>
            </a:r>
          </a:p>
          <a:p>
            <a:r>
              <a:rPr lang="en-US" dirty="0" err="1" smtClean="0"/>
              <a:t>Vt</a:t>
            </a:r>
            <a:r>
              <a:rPr lang="en-US" dirty="0" smtClean="0"/>
              <a:t> is #1 in the US in number of waivered MDs/</a:t>
            </a:r>
            <a:r>
              <a:rPr lang="en-US" dirty="0" err="1" smtClean="0"/>
              <a:t>DOs</a:t>
            </a:r>
            <a:r>
              <a:rPr lang="en-US" dirty="0" smtClean="0"/>
              <a:t> and number of doses of buprenorphine prescribed per capita in the US </a:t>
            </a:r>
            <a:endParaRPr lang="en-US" dirty="0"/>
          </a:p>
        </p:txBody>
      </p:sp>
    </p:spTree>
    <p:extLst>
      <p:ext uri="{BB962C8B-B14F-4D97-AF65-F5344CB8AC3E}">
        <p14:creationId xmlns:p14="http://schemas.microsoft.com/office/powerpoint/2010/main" val="1584570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Naltrexone</a:t>
            </a:r>
          </a:p>
        </p:txBody>
      </p:sp>
      <p:sp>
        <p:nvSpPr>
          <p:cNvPr id="92163" name="Rectangle 3"/>
          <p:cNvSpPr>
            <a:spLocks noGrp="1" noChangeArrowheads="1"/>
          </p:cNvSpPr>
          <p:nvPr>
            <p:ph type="body" idx="1"/>
          </p:nvPr>
        </p:nvSpPr>
        <p:spPr/>
        <p:txBody>
          <a:bodyPr>
            <a:normAutofit/>
          </a:bodyPr>
          <a:lstStyle/>
          <a:p>
            <a:pPr eaLnBrk="1" hangingPunct="1"/>
            <a:r>
              <a:rPr lang="en-US" dirty="0">
                <a:ea typeface="ＭＳ Ｐゴシック" pitchFamily="-106" charset="-128"/>
                <a:cs typeface="ＭＳ Ｐゴシック" pitchFamily="-106" charset="-128"/>
              </a:rPr>
              <a:t>Full opiate antagonist</a:t>
            </a:r>
          </a:p>
          <a:p>
            <a:pPr eaLnBrk="1" hangingPunct="1"/>
            <a:r>
              <a:rPr lang="en-US" dirty="0">
                <a:ea typeface="ＭＳ Ｐゴシック" pitchFamily="-106" charset="-128"/>
                <a:cs typeface="ＭＳ Ｐゴシック" pitchFamily="-106" charset="-128"/>
              </a:rPr>
              <a:t>Given in select circumstances</a:t>
            </a:r>
          </a:p>
          <a:p>
            <a:pPr eaLnBrk="1" hangingPunct="1"/>
            <a:r>
              <a:rPr lang="en-US" dirty="0">
                <a:ea typeface="ＭＳ Ｐゴシック" pitchFamily="-106" charset="-128"/>
                <a:cs typeface="ＭＳ Ｐゴシック" pitchFamily="-106" charset="-128"/>
              </a:rPr>
              <a:t>Doses range 50-100 mg/ </a:t>
            </a:r>
            <a:r>
              <a:rPr lang="en-US" dirty="0" smtClean="0">
                <a:ea typeface="ＭＳ Ｐゴシック" pitchFamily="-106" charset="-128"/>
                <a:cs typeface="ＭＳ Ｐゴシック" pitchFamily="-106" charset="-128"/>
              </a:rPr>
              <a:t>day orally or </a:t>
            </a:r>
          </a:p>
          <a:p>
            <a:pPr eaLnBrk="1" hangingPunct="1"/>
            <a:r>
              <a:rPr lang="en-US" dirty="0" smtClean="0">
                <a:ea typeface="ＭＳ Ｐゴシック" pitchFamily="-106" charset="-128"/>
                <a:cs typeface="ＭＳ Ｐゴシック" pitchFamily="-106" charset="-128"/>
              </a:rPr>
              <a:t>Once a month injection (</a:t>
            </a:r>
            <a:r>
              <a:rPr lang="en-US" dirty="0" err="1" smtClean="0">
                <a:ea typeface="ＭＳ Ｐゴシック" pitchFamily="-106" charset="-128"/>
                <a:cs typeface="ＭＳ Ｐゴシック" pitchFamily="-106" charset="-128"/>
              </a:rPr>
              <a:t>Vivitrol</a:t>
            </a:r>
            <a:r>
              <a:rPr lang="en-US" dirty="0" smtClean="0">
                <a:ea typeface="ＭＳ Ｐゴシック" pitchFamily="-106" charset="-128"/>
                <a:cs typeface="ＭＳ Ｐゴシック" pitchFamily="-106" charset="-128"/>
              </a:rPr>
              <a:t>)</a:t>
            </a:r>
          </a:p>
          <a:p>
            <a:pPr>
              <a:lnSpc>
                <a:spcPct val="140000"/>
              </a:lnSpc>
            </a:pPr>
            <a:r>
              <a:rPr lang="en-US" dirty="0" smtClean="0">
                <a:ea typeface="ＭＳ Ｐゴシック" pitchFamily="-106" charset="-128"/>
                <a:cs typeface="ＭＳ Ｐゴシック" pitchFamily="-106" charset="-128"/>
              </a:rPr>
              <a:t>Reducing craving for alcohol</a:t>
            </a:r>
          </a:p>
          <a:p>
            <a:pPr>
              <a:lnSpc>
                <a:spcPct val="140000"/>
              </a:lnSpc>
            </a:pPr>
            <a:r>
              <a:rPr lang="en-US" dirty="0" smtClean="0">
                <a:ea typeface="ＭＳ Ｐゴシック" pitchFamily="-106" charset="-128"/>
                <a:cs typeface="ＭＳ Ｐゴシック" pitchFamily="-106" charset="-128"/>
              </a:rPr>
              <a:t>S/E’s: depression, nausea, GI upset, HA, drowsiness, serious effects on liver</a:t>
            </a:r>
          </a:p>
          <a:p>
            <a:pPr eaLnBrk="1" hangingPunct="1"/>
            <a:endParaRPr lang="en-US" dirty="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485852113"/>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Narcan</a:t>
            </a:r>
            <a:endParaRPr lang="en-US" dirty="0"/>
          </a:p>
        </p:txBody>
      </p:sp>
      <p:sp>
        <p:nvSpPr>
          <p:cNvPr id="3" name="Content Placeholder 2"/>
          <p:cNvSpPr>
            <a:spLocks noGrp="1"/>
          </p:cNvSpPr>
          <p:nvPr>
            <p:ph idx="1"/>
          </p:nvPr>
        </p:nvSpPr>
        <p:spPr/>
        <p:txBody>
          <a:bodyPr/>
          <a:lstStyle/>
          <a:p>
            <a:r>
              <a:rPr lang="en-US" dirty="0" smtClean="0"/>
              <a:t>Reverses opioid overdose with one dose</a:t>
            </a:r>
          </a:p>
          <a:p>
            <a:r>
              <a:rPr lang="en-US" dirty="0" smtClean="0"/>
              <a:t>Is added to Buprenorphine to make </a:t>
            </a:r>
            <a:r>
              <a:rPr lang="en-US" dirty="0" err="1" smtClean="0"/>
              <a:t>Suboxone</a:t>
            </a:r>
            <a:endParaRPr lang="en-US" dirty="0" smtClean="0"/>
          </a:p>
          <a:p>
            <a:r>
              <a:rPr lang="en-US" dirty="0" smtClean="0"/>
              <a:t>If injected, kicks all opioids from the brain and precipitates withdrawal.</a:t>
            </a:r>
          </a:p>
          <a:p>
            <a:r>
              <a:rPr lang="en-US" dirty="0" smtClean="0"/>
              <a:t>Can be given as a shot or as a nasal spray</a:t>
            </a:r>
          </a:p>
          <a:p>
            <a:r>
              <a:rPr lang="en-US" dirty="0" smtClean="0"/>
              <a:t>Works within minutes</a:t>
            </a:r>
          </a:p>
          <a:p>
            <a:r>
              <a:rPr lang="en-US" dirty="0" smtClean="0"/>
              <a:t>Wide variation in availability around VT</a:t>
            </a:r>
          </a:p>
        </p:txBody>
      </p:sp>
    </p:spTree>
    <p:extLst>
      <p:ext uri="{BB962C8B-B14F-4D97-AF65-F5344CB8AC3E}">
        <p14:creationId xmlns:p14="http://schemas.microsoft.com/office/powerpoint/2010/main" val="983637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 and Spoke</a:t>
            </a:r>
            <a:endParaRPr lang="en-US" dirty="0"/>
          </a:p>
        </p:txBody>
      </p:sp>
      <p:sp>
        <p:nvSpPr>
          <p:cNvPr id="3" name="Content Placeholder 2"/>
          <p:cNvSpPr>
            <a:spLocks noGrp="1"/>
          </p:cNvSpPr>
          <p:nvPr>
            <p:ph idx="1"/>
          </p:nvPr>
        </p:nvSpPr>
        <p:spPr/>
        <p:txBody>
          <a:bodyPr>
            <a:normAutofit lnSpcReduction="10000"/>
          </a:bodyPr>
          <a:lstStyle/>
          <a:p>
            <a:r>
              <a:rPr lang="en-US" dirty="0" smtClean="0"/>
              <a:t>Idea was to have methadone clinics also prescribe buprenorphine and take more difficult patients and keep they from being discharged from OBOT (HUBS)</a:t>
            </a:r>
          </a:p>
          <a:p>
            <a:r>
              <a:rPr lang="en-US" dirty="0" smtClean="0"/>
              <a:t>Once stable, some on buprenorphine could go back to OBOT (SPOKES)</a:t>
            </a:r>
          </a:p>
          <a:p>
            <a:r>
              <a:rPr lang="en-US" dirty="0" smtClean="0"/>
              <a:t>OBOT could enroll new people knowing there was a back up if the patients relapsed</a:t>
            </a:r>
          </a:p>
          <a:p>
            <a:r>
              <a:rPr lang="en-US" dirty="0" smtClean="0"/>
              <a:t>5 Hubs and &gt;30 Spokes around the state</a:t>
            </a:r>
          </a:p>
          <a:p>
            <a:r>
              <a:rPr lang="en-US" dirty="0" smtClean="0"/>
              <a:t>1 FTE nurse and case manager in the Spokes to provide services based on Blueprint for Health waiver in the State Chronic Care Initiative</a:t>
            </a:r>
            <a:endParaRPr lang="en-US" dirty="0"/>
          </a:p>
        </p:txBody>
      </p:sp>
    </p:spTree>
    <p:extLst>
      <p:ext uri="{BB962C8B-B14F-4D97-AF65-F5344CB8AC3E}">
        <p14:creationId xmlns:p14="http://schemas.microsoft.com/office/powerpoint/2010/main" val="3075473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Impaired Driving</a:t>
            </a:r>
            <a:endParaRPr lang="en-US" dirty="0"/>
          </a:p>
        </p:txBody>
      </p:sp>
      <p:sp>
        <p:nvSpPr>
          <p:cNvPr id="3" name="Content Placeholder 2"/>
          <p:cNvSpPr>
            <a:spLocks noGrp="1"/>
          </p:cNvSpPr>
          <p:nvPr>
            <p:ph idx="1"/>
          </p:nvPr>
        </p:nvSpPr>
        <p:spPr/>
        <p:txBody>
          <a:bodyPr/>
          <a:lstStyle/>
          <a:p>
            <a:r>
              <a:rPr lang="en-US" dirty="0" smtClean="0"/>
              <a:t>Methadone maintained people can’t hold a Commercial Driver’s License</a:t>
            </a:r>
          </a:p>
          <a:p>
            <a:r>
              <a:rPr lang="en-US" dirty="0" smtClean="0"/>
              <a:t>No restriction for buprenorphine</a:t>
            </a:r>
          </a:p>
          <a:p>
            <a:r>
              <a:rPr lang="en-US" dirty="0" smtClean="0"/>
              <a:t>Mixed with other drugs can lead to sedation, especially benzodiazepines, muscle relaxants, sleep aids</a:t>
            </a:r>
          </a:p>
          <a:p>
            <a:r>
              <a:rPr lang="en-US" dirty="0" smtClean="0"/>
              <a:t>We monitor as best we can once started in treatment and get informed consent about sedation</a:t>
            </a:r>
            <a:endParaRPr lang="en-US" dirty="0"/>
          </a:p>
        </p:txBody>
      </p:sp>
    </p:spTree>
    <p:extLst>
      <p:ext uri="{BB962C8B-B14F-4D97-AF65-F5344CB8AC3E}">
        <p14:creationId xmlns:p14="http://schemas.microsoft.com/office/powerpoint/2010/main" val="125257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Risk factors</a:t>
            </a:r>
          </a:p>
        </p:txBody>
      </p:sp>
      <p:sp>
        <p:nvSpPr>
          <p:cNvPr id="100355" name="Rectangle 3"/>
          <p:cNvSpPr>
            <a:spLocks noGrp="1" noChangeArrowheads="1"/>
          </p:cNvSpPr>
          <p:nvPr>
            <p:ph type="body" idx="1"/>
          </p:nvPr>
        </p:nvSpPr>
        <p:spPr/>
        <p:txBody>
          <a:bodyPr/>
          <a:lstStyle/>
          <a:p>
            <a:r>
              <a:rPr lang="en-US"/>
              <a:t>Biological predisposition toward SA (Family history)</a:t>
            </a:r>
          </a:p>
          <a:p>
            <a:r>
              <a:rPr lang="en-US"/>
              <a:t>Genetics</a:t>
            </a:r>
          </a:p>
          <a:p>
            <a:r>
              <a:rPr lang="en-US"/>
              <a:t>Psychological-depression and/or trauma/victimization</a:t>
            </a:r>
          </a:p>
          <a:p>
            <a:r>
              <a:rPr lang="en-US"/>
              <a:t>Social-family, friends, peers</a:t>
            </a:r>
          </a:p>
          <a:p>
            <a:pPr>
              <a:buFontTx/>
              <a:buNone/>
            </a:pPr>
            <a:endParaRPr lang="en-US"/>
          </a:p>
        </p:txBody>
      </p:sp>
    </p:spTree>
    <p:extLst>
      <p:ext uri="{BB962C8B-B14F-4D97-AF65-F5344CB8AC3E}">
        <p14:creationId xmlns:p14="http://schemas.microsoft.com/office/powerpoint/2010/main" val="7498695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Critical RISK Factors</a:t>
            </a:r>
          </a:p>
        </p:txBody>
      </p:sp>
      <p:sp>
        <p:nvSpPr>
          <p:cNvPr id="101379" name="Rectangle 3"/>
          <p:cNvSpPr>
            <a:spLocks noGrp="1" noChangeArrowheads="1"/>
          </p:cNvSpPr>
          <p:nvPr>
            <p:ph type="body" idx="1"/>
          </p:nvPr>
        </p:nvSpPr>
        <p:spPr/>
        <p:txBody>
          <a:bodyPr/>
          <a:lstStyle/>
          <a:p>
            <a:r>
              <a:rPr lang="en-US"/>
              <a:t>Onset of use before age 15</a:t>
            </a:r>
          </a:p>
          <a:p>
            <a:r>
              <a:rPr lang="en-US"/>
              <a:t>Daily or weekly use of one drug</a:t>
            </a:r>
          </a:p>
          <a:p>
            <a:r>
              <a:rPr lang="en-US"/>
              <a:t>Poly-drug use</a:t>
            </a:r>
          </a:p>
          <a:p>
            <a:endParaRPr lang="en-US"/>
          </a:p>
          <a:p>
            <a:pPr>
              <a:buFontTx/>
              <a:buNone/>
            </a:pPr>
            <a:r>
              <a:rPr lang="en-US"/>
              <a:t>“Youth who make it through the early teen years without substance use decrease the likelihood of developing the DISORDER by 4 times” McClellan, Lewis JAMA 2000 PLNDP</a:t>
            </a:r>
          </a:p>
        </p:txBody>
      </p:sp>
    </p:spTree>
    <p:extLst>
      <p:ext uri="{BB962C8B-B14F-4D97-AF65-F5344CB8AC3E}">
        <p14:creationId xmlns:p14="http://schemas.microsoft.com/office/powerpoint/2010/main" val="16228307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4000">
                <a:latin typeface="Arial" charset="0"/>
                <a:ea typeface="Arial" charset="0"/>
                <a:cs typeface="Arial" charset="0"/>
              </a:rPr>
              <a:t>Ethanol Pharmacokinetics: Absorption</a:t>
            </a:r>
          </a:p>
        </p:txBody>
      </p:sp>
      <p:sp>
        <p:nvSpPr>
          <p:cNvPr id="44035" name="Rectangle 3"/>
          <p:cNvSpPr>
            <a:spLocks noGrp="1" noChangeArrowheads="1"/>
          </p:cNvSpPr>
          <p:nvPr>
            <p:ph type="body" idx="1"/>
          </p:nvPr>
        </p:nvSpPr>
        <p:spPr>
          <a:xfrm>
            <a:off x="1981200" y="1981201"/>
            <a:ext cx="8382000" cy="4075113"/>
          </a:xfrm>
        </p:spPr>
        <p:txBody>
          <a:bodyPr/>
          <a:lstStyle/>
          <a:p>
            <a:pPr>
              <a:lnSpc>
                <a:spcPct val="90000"/>
              </a:lnSpc>
              <a:buFontTx/>
              <a:buNone/>
            </a:pPr>
            <a:r>
              <a:rPr lang="en-US" altLang="en-US">
                <a:latin typeface="Arial" charset="0"/>
                <a:ea typeface="Arial" charset="0"/>
                <a:cs typeface="Arial" charset="0"/>
              </a:rPr>
              <a:t>Rapidly absorbed primarily from stomach</a:t>
            </a:r>
          </a:p>
          <a:p>
            <a:pPr>
              <a:lnSpc>
                <a:spcPct val="90000"/>
              </a:lnSpc>
              <a:buFontTx/>
              <a:buNone/>
            </a:pPr>
            <a:r>
              <a:rPr lang="en-US" altLang="en-US">
                <a:latin typeface="Arial" charset="0"/>
                <a:ea typeface="Arial" charset="0"/>
                <a:cs typeface="Arial" charset="0"/>
              </a:rPr>
              <a:t>Rate of absorption is variable</a:t>
            </a:r>
          </a:p>
          <a:p>
            <a:pPr>
              <a:lnSpc>
                <a:spcPct val="90000"/>
              </a:lnSpc>
              <a:buFontTx/>
              <a:buNone/>
            </a:pPr>
            <a:r>
              <a:rPr lang="en-US" altLang="en-US">
                <a:latin typeface="Arial" charset="0"/>
                <a:ea typeface="Arial" charset="0"/>
                <a:cs typeface="Arial" charset="0"/>
              </a:rPr>
              <a:t>blood alcohol conc. depends on:</a:t>
            </a:r>
          </a:p>
          <a:p>
            <a:pPr lvl="1">
              <a:lnSpc>
                <a:spcPct val="90000"/>
              </a:lnSpc>
            </a:pPr>
            <a:r>
              <a:rPr lang="en-US" altLang="en-US">
                <a:latin typeface="Arial" charset="0"/>
                <a:ea typeface="Arial" charset="0"/>
                <a:cs typeface="Arial" charset="0"/>
              </a:rPr>
              <a:t>Amount and alcohol concentration</a:t>
            </a:r>
          </a:p>
          <a:p>
            <a:pPr lvl="1">
              <a:lnSpc>
                <a:spcPct val="90000"/>
              </a:lnSpc>
            </a:pPr>
            <a:r>
              <a:rPr lang="en-US" altLang="en-US">
                <a:latin typeface="Arial" charset="0"/>
                <a:ea typeface="Arial" charset="0"/>
                <a:cs typeface="Arial" charset="0"/>
              </a:rPr>
              <a:t>Rate of drinking, carbonated </a:t>
            </a:r>
          </a:p>
          <a:p>
            <a:pPr lvl="1">
              <a:lnSpc>
                <a:spcPct val="90000"/>
              </a:lnSpc>
            </a:pPr>
            <a:r>
              <a:rPr lang="en-US" altLang="en-US">
                <a:latin typeface="Arial" charset="0"/>
                <a:ea typeface="Arial" charset="0"/>
                <a:cs typeface="Arial" charset="0"/>
              </a:rPr>
              <a:t>Food consumption and composition</a:t>
            </a:r>
          </a:p>
          <a:p>
            <a:pPr lvl="1">
              <a:lnSpc>
                <a:spcPct val="90000"/>
              </a:lnSpc>
            </a:pPr>
            <a:r>
              <a:rPr lang="en-US" altLang="en-US">
                <a:latin typeface="Arial" charset="0"/>
                <a:ea typeface="Arial" charset="0"/>
                <a:cs typeface="Arial" charset="0"/>
              </a:rPr>
              <a:t>Gastric emptying and gastric metabolism</a:t>
            </a:r>
          </a:p>
          <a:p>
            <a:pPr lvl="1">
              <a:lnSpc>
                <a:spcPct val="90000"/>
              </a:lnSpc>
            </a:pPr>
            <a:r>
              <a:rPr lang="en-US" altLang="en-US">
                <a:latin typeface="Arial" charset="0"/>
                <a:ea typeface="Arial" charset="0"/>
                <a:cs typeface="Arial" charset="0"/>
              </a:rPr>
              <a:t>Hepatic first pass</a:t>
            </a:r>
          </a:p>
          <a:p>
            <a:pPr lvl="1">
              <a:lnSpc>
                <a:spcPct val="90000"/>
              </a:lnSpc>
            </a:pPr>
            <a:endParaRPr lang="en-US" altLang="en-US">
              <a:latin typeface="Arial" charset="0"/>
              <a:ea typeface="Arial" charset="0"/>
              <a:cs typeface="Arial" charset="0"/>
            </a:endParaRPr>
          </a:p>
        </p:txBody>
      </p:sp>
    </p:spTree>
    <p:extLst>
      <p:ext uri="{BB962C8B-B14F-4D97-AF65-F5344CB8AC3E}">
        <p14:creationId xmlns:p14="http://schemas.microsoft.com/office/powerpoint/2010/main" val="10893407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3530</Words>
  <Application>Microsoft Macintosh PowerPoint</Application>
  <PresentationFormat>Widescreen</PresentationFormat>
  <Paragraphs>464</Paragraphs>
  <Slides>68</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81" baseType="lpstr">
      <vt:lpstr>Arial Rounded MT Bold</vt:lpstr>
      <vt:lpstr>Calibri</vt:lpstr>
      <vt:lpstr>Calibri Light</vt:lpstr>
      <vt:lpstr>Helvetica</vt:lpstr>
      <vt:lpstr>ＭＳ Ｐゴシック</vt:lpstr>
      <vt:lpstr>Symbol</vt:lpstr>
      <vt:lpstr>Tahoma</vt:lpstr>
      <vt:lpstr>Times New Roman</vt:lpstr>
      <vt:lpstr>Wingdings</vt:lpstr>
      <vt:lpstr>Arial</vt:lpstr>
      <vt:lpstr>Office Theme</vt:lpstr>
      <vt:lpstr>Image Document</vt:lpstr>
      <vt:lpstr>Chart</vt:lpstr>
      <vt:lpstr>Pharmacotherapy of Substance Use Disorders</vt:lpstr>
      <vt:lpstr>Vt Opioid History</vt:lpstr>
      <vt:lpstr>Vt Opioid History</vt:lpstr>
      <vt:lpstr>Vt Opioid History</vt:lpstr>
      <vt:lpstr>What drugs are likely to be abused?</vt:lpstr>
      <vt:lpstr>Physical Dependence vs. addiction</vt:lpstr>
      <vt:lpstr>Risk factors</vt:lpstr>
      <vt:lpstr>Critical RISK Factors</vt:lpstr>
      <vt:lpstr>Ethanol Pharmacokinetics: Absorption</vt:lpstr>
      <vt:lpstr>Alcohol Metabolism</vt:lpstr>
      <vt:lpstr>Metabolism</vt:lpstr>
      <vt:lpstr>Pharmacodynamics: CNS Effects</vt:lpstr>
      <vt:lpstr>Prevalence Of Alcohol Use disorder</vt:lpstr>
      <vt:lpstr>Genetics Of Alcohol Dependence</vt:lpstr>
      <vt:lpstr>Natural history of Alcohol Use Disorder</vt:lpstr>
      <vt:lpstr>Alcohol Dependence</vt:lpstr>
      <vt:lpstr>Predictors of severity of Alcohol Withdrawal </vt:lpstr>
      <vt:lpstr>Who Needs Inpatient treatment      for Alcohol Withdrawal?</vt:lpstr>
      <vt:lpstr>Clinical Institute Withdrawal Assessment (CIWA-Ar)</vt:lpstr>
      <vt:lpstr>Withdrawal Therapy</vt:lpstr>
      <vt:lpstr>Post withdrawal treatment</vt:lpstr>
      <vt:lpstr>Drugs Approved for treatment of Alcohol Dependence</vt:lpstr>
      <vt:lpstr>Disulfiram (Antabuse)</vt:lpstr>
      <vt:lpstr>Naltrexone (ReVia)</vt:lpstr>
      <vt:lpstr>Naltrexone IM (Vivitrol)</vt:lpstr>
      <vt:lpstr>Acamprosate</vt:lpstr>
      <vt:lpstr>Topirimate</vt:lpstr>
      <vt:lpstr>PowerPoint Presentation</vt:lpstr>
      <vt:lpstr>PowerPoint Presentation</vt:lpstr>
      <vt:lpstr>PowerPoint Presentation</vt:lpstr>
      <vt:lpstr>PowerPoint Presentation</vt:lpstr>
      <vt:lpstr>PowerPoint Presentation</vt:lpstr>
      <vt:lpstr>Heroin</vt:lpstr>
      <vt:lpstr>Oxycodone</vt:lpstr>
      <vt:lpstr>Impact of Short-Acting Heroin As Used on a Chronic Basis in Humans</vt:lpstr>
      <vt:lpstr>Natural History</vt:lpstr>
      <vt:lpstr>Natural history of heroin use</vt:lpstr>
      <vt:lpstr>Opiate effects</vt:lpstr>
      <vt:lpstr>Opiate withdrawal</vt:lpstr>
      <vt:lpstr>Opioid Withdrawal</vt:lpstr>
      <vt:lpstr>Opioid Misuse: Medical Complications</vt:lpstr>
      <vt:lpstr>Opioid Overdose</vt:lpstr>
      <vt:lpstr>Treatment of Opioid Overdose</vt:lpstr>
      <vt:lpstr>Pharmacological Treatment of Opioid Dependence</vt:lpstr>
      <vt:lpstr>Opioid Detoxification Efficacy</vt:lpstr>
      <vt:lpstr>Opioid Agonist Treatment</vt:lpstr>
      <vt:lpstr>Opioid Agonist Treatment (OAT)</vt:lpstr>
      <vt:lpstr>Impact of Short-Acting Heroin As Used on a Chronic Basis in Humans</vt:lpstr>
      <vt:lpstr>Heroin </vt:lpstr>
      <vt:lpstr>Mortality  </vt:lpstr>
      <vt:lpstr>Crime among 491 patients before and during MMT at 6 programs</vt:lpstr>
      <vt:lpstr>Medication Assisted Treatment</vt:lpstr>
      <vt:lpstr>MAT</vt:lpstr>
      <vt:lpstr>PowerPoint Presentation</vt:lpstr>
      <vt:lpstr>NOW SIMPLY ADD METHADONE</vt:lpstr>
      <vt:lpstr>Methadone</vt:lpstr>
      <vt:lpstr>Methadone</vt:lpstr>
      <vt:lpstr>Steady-State Simulation - Maintenance Pharmacotherapy Attained after 4-5 half-times, 1 dose / half-life</vt:lpstr>
      <vt:lpstr>Methadone</vt:lpstr>
      <vt:lpstr>Side effects</vt:lpstr>
      <vt:lpstr>Buprenorphine</vt:lpstr>
      <vt:lpstr>Buprenorphine</vt:lpstr>
      <vt:lpstr>Buprenorphine</vt:lpstr>
      <vt:lpstr>Buprenorphine</vt:lpstr>
      <vt:lpstr>Naltrexone</vt:lpstr>
      <vt:lpstr>Narcan</vt:lpstr>
      <vt:lpstr>Hub and Spoke</vt:lpstr>
      <vt:lpstr>Impaired Driving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Pharmacotherapy of Substance Use Disorders</dc:title>
  <dc:creator>John Brooklyn</dc:creator>
  <cp:lastModifiedBy>John Brooklyn</cp:lastModifiedBy>
  <cp:revision>19</cp:revision>
  <dcterms:created xsi:type="dcterms:W3CDTF">2015-11-08T23:20:25Z</dcterms:created>
  <dcterms:modified xsi:type="dcterms:W3CDTF">2015-11-11T11:41:04Z</dcterms:modified>
</cp:coreProperties>
</file>