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5"/>
  </p:notesMasterIdLst>
  <p:handoutMasterIdLst>
    <p:handoutMasterId r:id="rId36"/>
  </p:handoutMasterIdLst>
  <p:sldIdLst>
    <p:sldId id="418" r:id="rId2"/>
    <p:sldId id="416" r:id="rId3"/>
    <p:sldId id="417" r:id="rId4"/>
    <p:sldId id="328" r:id="rId5"/>
    <p:sldId id="415" r:id="rId6"/>
    <p:sldId id="368" r:id="rId7"/>
    <p:sldId id="397" r:id="rId8"/>
    <p:sldId id="378" r:id="rId9"/>
    <p:sldId id="330" r:id="rId10"/>
    <p:sldId id="356" r:id="rId11"/>
    <p:sldId id="361" r:id="rId12"/>
    <p:sldId id="406" r:id="rId13"/>
    <p:sldId id="407" r:id="rId14"/>
    <p:sldId id="379" r:id="rId15"/>
    <p:sldId id="374" r:id="rId16"/>
    <p:sldId id="357" r:id="rId17"/>
    <p:sldId id="362" r:id="rId18"/>
    <p:sldId id="408" r:id="rId19"/>
    <p:sldId id="409" r:id="rId20"/>
    <p:sldId id="380" r:id="rId21"/>
    <p:sldId id="375" r:id="rId22"/>
    <p:sldId id="358" r:id="rId23"/>
    <p:sldId id="410" r:id="rId24"/>
    <p:sldId id="381" r:id="rId25"/>
    <p:sldId id="376" r:id="rId26"/>
    <p:sldId id="359" r:id="rId27"/>
    <p:sldId id="412" r:id="rId28"/>
    <p:sldId id="382" r:id="rId29"/>
    <p:sldId id="377" r:id="rId30"/>
    <p:sldId id="360" r:id="rId31"/>
    <p:sldId id="363" r:id="rId32"/>
    <p:sldId id="413" r:id="rId33"/>
    <p:sldId id="419" r:id="rId34"/>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1E2E"/>
    <a:srgbClr val="DEDD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514" autoAdjust="0"/>
    <p:restoredTop sz="95644" autoAdjust="0"/>
  </p:normalViewPr>
  <p:slideViewPr>
    <p:cSldViewPr>
      <p:cViewPr>
        <p:scale>
          <a:sx n="69" d="100"/>
          <a:sy n="69" d="100"/>
        </p:scale>
        <p:origin x="1696" y="84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2108" y="-158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B51A28-C7EE-4D50-91DD-B8C735AFD362}" type="doc">
      <dgm:prSet loTypeId="urn:microsoft.com/office/officeart/2008/layout/AlternatingHexagons" loCatId="list" qsTypeId="urn:microsoft.com/office/officeart/2005/8/quickstyle/3d9" qsCatId="3D" csTypeId="urn:microsoft.com/office/officeart/2005/8/colors/colorful1#1" csCatId="colorful" phldr="1"/>
      <dgm:spPr/>
      <dgm:t>
        <a:bodyPr/>
        <a:lstStyle/>
        <a:p>
          <a:endParaRPr lang="en-US"/>
        </a:p>
      </dgm:t>
    </dgm:pt>
    <dgm:pt modelId="{C5DDDC41-01A8-48E6-82BF-B81EFC641375}">
      <dgm:prSet phldrT="[Text]" custT="1"/>
      <dgm:spPr/>
      <dgm:t>
        <a:bodyPr/>
        <a:lstStyle/>
        <a:p>
          <a:r>
            <a:rPr lang="en-US" sz="2400" dirty="0" smtClean="0"/>
            <a:t>Validity</a:t>
          </a:r>
          <a:endParaRPr lang="en-US" sz="2400" dirty="0"/>
        </a:p>
      </dgm:t>
    </dgm:pt>
    <dgm:pt modelId="{1410D995-67FB-43E5-BB05-25B4CAC475FD}" type="parTrans" cxnId="{E9246451-EA8C-469C-94CB-935E41CBCBCF}">
      <dgm:prSet/>
      <dgm:spPr/>
      <dgm:t>
        <a:bodyPr/>
        <a:lstStyle/>
        <a:p>
          <a:endParaRPr lang="en-US"/>
        </a:p>
      </dgm:t>
    </dgm:pt>
    <dgm:pt modelId="{D0E6BF3F-0D4A-4EDB-9531-24DCB83EAA6A}" type="sibTrans" cxnId="{E9246451-EA8C-469C-94CB-935E41CBCBCF}">
      <dgm:prSet custT="1"/>
      <dgm:spPr/>
      <dgm:t>
        <a:bodyPr/>
        <a:lstStyle/>
        <a:p>
          <a:r>
            <a:rPr lang="en-US" sz="2400" dirty="0" smtClean="0"/>
            <a:t>Fidelity</a:t>
          </a:r>
          <a:endParaRPr lang="en-US" sz="2400" dirty="0"/>
        </a:p>
      </dgm:t>
    </dgm:pt>
    <dgm:pt modelId="{028E18F1-3C10-4568-BF29-902F649405F2}">
      <dgm:prSet phldrT="[Text]" custT="1"/>
      <dgm:spPr/>
      <dgm:t>
        <a:bodyPr/>
        <a:lstStyle/>
        <a:p>
          <a:r>
            <a:rPr lang="en-US" sz="3200" dirty="0" smtClean="0"/>
            <a:t>16% Null</a:t>
          </a:r>
        </a:p>
        <a:p>
          <a:r>
            <a:rPr lang="en-US" sz="3200" dirty="0" smtClean="0"/>
            <a:t>9% Harmful</a:t>
          </a:r>
          <a:endParaRPr lang="en-US" sz="3200" dirty="0"/>
        </a:p>
      </dgm:t>
    </dgm:pt>
    <dgm:pt modelId="{0E7E3224-E4FC-4001-B314-5352DF46E6C7}" type="parTrans" cxnId="{AD8EB620-F770-403B-8120-B2191410DDBA}">
      <dgm:prSet/>
      <dgm:spPr/>
      <dgm:t>
        <a:bodyPr/>
        <a:lstStyle/>
        <a:p>
          <a:endParaRPr lang="en-US"/>
        </a:p>
      </dgm:t>
    </dgm:pt>
    <dgm:pt modelId="{6CA8EE78-5919-4D66-87BC-E936B3E36E7C}" type="sibTrans" cxnId="{AD8EB620-F770-403B-8120-B2191410DDBA}">
      <dgm:prSet/>
      <dgm:spPr/>
      <dgm:t>
        <a:bodyPr/>
        <a:lstStyle/>
        <a:p>
          <a:endParaRPr lang="en-US"/>
        </a:p>
      </dgm:t>
    </dgm:pt>
    <dgm:pt modelId="{5766C4EC-201D-42ED-80BA-D332AFD3C39C}">
      <dgm:prSet phldrT="[Text]" custT="1"/>
      <dgm:spPr/>
      <dgm:t>
        <a:bodyPr/>
        <a:lstStyle/>
        <a:p>
          <a:r>
            <a:rPr lang="en-US" sz="2400" dirty="0" smtClean="0"/>
            <a:t>Identity</a:t>
          </a:r>
        </a:p>
      </dgm:t>
    </dgm:pt>
    <dgm:pt modelId="{D5770B16-C5A1-417E-8C0F-D1A86333B4B6}" type="parTrans" cxnId="{19FFBFE7-476D-4739-B4EC-8FB97585CD1E}">
      <dgm:prSet/>
      <dgm:spPr/>
      <dgm:t>
        <a:bodyPr/>
        <a:lstStyle/>
        <a:p>
          <a:endParaRPr lang="en-US"/>
        </a:p>
      </dgm:t>
    </dgm:pt>
    <dgm:pt modelId="{CFDC403E-AC21-48C1-95A0-D540565A427D}" type="sibTrans" cxnId="{19FFBFE7-476D-4739-B4EC-8FB97585CD1E}">
      <dgm:prSet custT="1"/>
      <dgm:spPr/>
      <dgm:t>
        <a:bodyPr/>
        <a:lstStyle/>
        <a:p>
          <a:r>
            <a:rPr lang="en-US" sz="2400" dirty="0" smtClean="0"/>
            <a:t>Publicity</a:t>
          </a:r>
          <a:endParaRPr lang="en-US" sz="2400" dirty="0"/>
        </a:p>
      </dgm:t>
    </dgm:pt>
    <dgm:pt modelId="{EB91DDC3-601A-498C-92D5-382A5B62D500}">
      <dgm:prSet phldrT="[Text]" custT="1"/>
      <dgm:spPr/>
      <dgm:t>
        <a:bodyPr/>
        <a:lstStyle/>
        <a:p>
          <a:r>
            <a:rPr lang="en-US" sz="2400" dirty="0" smtClean="0"/>
            <a:t>Courts</a:t>
          </a:r>
        </a:p>
        <a:p>
          <a:r>
            <a:rPr lang="en-US" sz="2400" dirty="0" smtClean="0"/>
            <a:t>Legislators</a:t>
          </a:r>
        </a:p>
        <a:p>
          <a:r>
            <a:rPr lang="en-US" sz="2400" dirty="0" smtClean="0"/>
            <a:t>Opponents</a:t>
          </a:r>
        </a:p>
      </dgm:t>
    </dgm:pt>
    <dgm:pt modelId="{A1852B5C-2388-4F73-A7AB-D0F814843ADA}" type="parTrans" cxnId="{0E1DF87D-F419-4132-B658-D84F64CDC11B}">
      <dgm:prSet/>
      <dgm:spPr/>
      <dgm:t>
        <a:bodyPr/>
        <a:lstStyle/>
        <a:p>
          <a:endParaRPr lang="en-US"/>
        </a:p>
      </dgm:t>
    </dgm:pt>
    <dgm:pt modelId="{612A1C6C-08BC-4AB8-B20B-219FF2307553}" type="sibTrans" cxnId="{0E1DF87D-F419-4132-B658-D84F64CDC11B}">
      <dgm:prSet/>
      <dgm:spPr/>
      <dgm:t>
        <a:bodyPr/>
        <a:lstStyle/>
        <a:p>
          <a:endParaRPr lang="en-US"/>
        </a:p>
      </dgm:t>
    </dgm:pt>
    <dgm:pt modelId="{56886814-90D5-4D06-90EA-6432EE6626EF}">
      <dgm:prSet phldrT="[Text]" custT="1"/>
      <dgm:spPr/>
      <dgm:t>
        <a:bodyPr/>
        <a:lstStyle/>
        <a:p>
          <a:r>
            <a:rPr lang="en-US" sz="2400" dirty="0" smtClean="0"/>
            <a:t>Maturity</a:t>
          </a:r>
          <a:r>
            <a:rPr lang="en-US" sz="1900" dirty="0" smtClean="0"/>
            <a:t> </a:t>
          </a:r>
          <a:endParaRPr lang="en-US" sz="1900" dirty="0"/>
        </a:p>
      </dgm:t>
    </dgm:pt>
    <dgm:pt modelId="{EBB269B2-929D-45EE-98C1-D3AF8225E6AF}" type="parTrans" cxnId="{64306183-7F9A-4ECF-82B1-2E6CE1479798}">
      <dgm:prSet/>
      <dgm:spPr/>
      <dgm:t>
        <a:bodyPr/>
        <a:lstStyle/>
        <a:p>
          <a:endParaRPr lang="en-US"/>
        </a:p>
      </dgm:t>
    </dgm:pt>
    <dgm:pt modelId="{10F31074-0A60-4681-A903-1D7A88E649EF}" type="sibTrans" cxnId="{64306183-7F9A-4ECF-82B1-2E6CE1479798}">
      <dgm:prSet custT="1"/>
      <dgm:spPr/>
      <dgm:t>
        <a:bodyPr/>
        <a:lstStyle/>
        <a:p>
          <a:r>
            <a:rPr lang="en-US" sz="2400" dirty="0" smtClean="0"/>
            <a:t>Legality</a:t>
          </a:r>
          <a:r>
            <a:rPr lang="en-US" sz="3400" dirty="0" smtClean="0"/>
            <a:t> </a:t>
          </a:r>
          <a:endParaRPr lang="en-US" sz="3400" dirty="0"/>
        </a:p>
      </dgm:t>
    </dgm:pt>
    <dgm:pt modelId="{60B06DCB-0D1F-4B60-8FC4-CBB681200455}">
      <dgm:prSet phldrT="[Text]" custT="1"/>
      <dgm:spPr>
        <a:gradFill rotWithShape="0">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dgm:spPr>
      <dgm:t>
        <a:bodyPr/>
        <a:lstStyle/>
        <a:p>
          <a:r>
            <a:rPr lang="en-US" sz="2400" dirty="0" smtClean="0"/>
            <a:t>Due Process</a:t>
          </a:r>
        </a:p>
        <a:p>
          <a:r>
            <a:rPr lang="en-US" sz="2400" dirty="0" smtClean="0"/>
            <a:t>Rational Basis</a:t>
          </a:r>
        </a:p>
        <a:p>
          <a:r>
            <a:rPr lang="en-US" sz="2400" dirty="0" smtClean="0"/>
            <a:t>Equal Protection</a:t>
          </a:r>
          <a:endParaRPr lang="en-US" sz="2400" dirty="0"/>
        </a:p>
      </dgm:t>
    </dgm:pt>
    <dgm:pt modelId="{BA2F7F77-B886-4045-8A27-BFE7293C8D05}" type="parTrans" cxnId="{7479D4E8-8AAF-47DD-9959-7B413F9921C0}">
      <dgm:prSet/>
      <dgm:spPr/>
      <dgm:t>
        <a:bodyPr/>
        <a:lstStyle/>
        <a:p>
          <a:endParaRPr lang="en-US"/>
        </a:p>
      </dgm:t>
    </dgm:pt>
    <dgm:pt modelId="{77C70C59-4F7B-4BF4-9AF6-3E36C8F5FAF4}" type="sibTrans" cxnId="{7479D4E8-8AAF-47DD-9959-7B413F9921C0}">
      <dgm:prSet/>
      <dgm:spPr/>
      <dgm:t>
        <a:bodyPr/>
        <a:lstStyle/>
        <a:p>
          <a:endParaRPr lang="en-US"/>
        </a:p>
      </dgm:t>
    </dgm:pt>
    <dgm:pt modelId="{A1EA14AF-CF95-4B15-AB59-618DCB8D35C6}" type="pres">
      <dgm:prSet presAssocID="{52B51A28-C7EE-4D50-91DD-B8C735AFD362}" presName="Name0" presStyleCnt="0">
        <dgm:presLayoutVars>
          <dgm:chMax/>
          <dgm:chPref/>
          <dgm:dir/>
          <dgm:animLvl val="lvl"/>
        </dgm:presLayoutVars>
      </dgm:prSet>
      <dgm:spPr/>
      <dgm:t>
        <a:bodyPr/>
        <a:lstStyle/>
        <a:p>
          <a:endParaRPr lang="en-US"/>
        </a:p>
      </dgm:t>
    </dgm:pt>
    <dgm:pt modelId="{0DA23FD7-C68C-4D5E-B8F6-169A99DF68EF}" type="pres">
      <dgm:prSet presAssocID="{C5DDDC41-01A8-48E6-82BF-B81EFC641375}" presName="composite" presStyleCnt="0"/>
      <dgm:spPr/>
      <dgm:t>
        <a:bodyPr/>
        <a:lstStyle/>
        <a:p>
          <a:endParaRPr lang="en-US"/>
        </a:p>
      </dgm:t>
    </dgm:pt>
    <dgm:pt modelId="{9B4571FC-0784-4444-B841-B319B45B6D12}" type="pres">
      <dgm:prSet presAssocID="{C5DDDC41-01A8-48E6-82BF-B81EFC641375}" presName="Parent1" presStyleLbl="node1" presStyleIdx="0" presStyleCnt="6" custScaleX="120172" custLinFactNeighborX="-4079" custLinFactNeighborY="-50">
        <dgm:presLayoutVars>
          <dgm:chMax val="1"/>
          <dgm:chPref val="1"/>
          <dgm:bulletEnabled val="1"/>
        </dgm:presLayoutVars>
      </dgm:prSet>
      <dgm:spPr/>
      <dgm:t>
        <a:bodyPr/>
        <a:lstStyle/>
        <a:p>
          <a:endParaRPr lang="en-US"/>
        </a:p>
      </dgm:t>
    </dgm:pt>
    <dgm:pt modelId="{8D1A6619-C916-4B13-AF06-844F0CAC5AEE}" type="pres">
      <dgm:prSet presAssocID="{C5DDDC41-01A8-48E6-82BF-B81EFC641375}" presName="Childtext1" presStyleLbl="revTx" presStyleIdx="0" presStyleCnt="3" custLinFactNeighborX="16904" custLinFactNeighborY="-6535">
        <dgm:presLayoutVars>
          <dgm:chMax val="0"/>
          <dgm:chPref val="0"/>
          <dgm:bulletEnabled val="1"/>
        </dgm:presLayoutVars>
      </dgm:prSet>
      <dgm:spPr/>
      <dgm:t>
        <a:bodyPr/>
        <a:lstStyle/>
        <a:p>
          <a:endParaRPr lang="en-US"/>
        </a:p>
      </dgm:t>
    </dgm:pt>
    <dgm:pt modelId="{B1BE836F-E340-4909-B0B9-8A5DBCB80C07}" type="pres">
      <dgm:prSet presAssocID="{C5DDDC41-01A8-48E6-82BF-B81EFC641375}" presName="BalanceSpacing" presStyleCnt="0"/>
      <dgm:spPr/>
      <dgm:t>
        <a:bodyPr/>
        <a:lstStyle/>
        <a:p>
          <a:endParaRPr lang="en-US"/>
        </a:p>
      </dgm:t>
    </dgm:pt>
    <dgm:pt modelId="{D047253E-2D3F-4B13-8F92-4A8B79855E63}" type="pres">
      <dgm:prSet presAssocID="{C5DDDC41-01A8-48E6-82BF-B81EFC641375}" presName="BalanceSpacing1" presStyleCnt="0"/>
      <dgm:spPr/>
      <dgm:t>
        <a:bodyPr/>
        <a:lstStyle/>
        <a:p>
          <a:endParaRPr lang="en-US"/>
        </a:p>
      </dgm:t>
    </dgm:pt>
    <dgm:pt modelId="{DEE04152-58B4-453F-A1FF-739B851B097C}" type="pres">
      <dgm:prSet presAssocID="{D0E6BF3F-0D4A-4EDB-9531-24DCB83EAA6A}" presName="Accent1Text" presStyleLbl="node1" presStyleIdx="1" presStyleCnt="6" custScaleX="128371" custLinFactNeighborX="-20576" custLinFactNeighborY="-50"/>
      <dgm:spPr/>
      <dgm:t>
        <a:bodyPr/>
        <a:lstStyle/>
        <a:p>
          <a:endParaRPr lang="en-US"/>
        </a:p>
      </dgm:t>
    </dgm:pt>
    <dgm:pt modelId="{B8E15042-68DC-44B9-8435-1A2551185CAC}" type="pres">
      <dgm:prSet presAssocID="{D0E6BF3F-0D4A-4EDB-9531-24DCB83EAA6A}" presName="spaceBetweenRectangles" presStyleCnt="0"/>
      <dgm:spPr/>
      <dgm:t>
        <a:bodyPr/>
        <a:lstStyle/>
        <a:p>
          <a:endParaRPr lang="en-US"/>
        </a:p>
      </dgm:t>
    </dgm:pt>
    <dgm:pt modelId="{E345D2A2-4C1E-4360-B826-DE03AEC207C1}" type="pres">
      <dgm:prSet presAssocID="{5766C4EC-201D-42ED-80BA-D332AFD3C39C}" presName="composite" presStyleCnt="0"/>
      <dgm:spPr/>
      <dgm:t>
        <a:bodyPr/>
        <a:lstStyle/>
        <a:p>
          <a:endParaRPr lang="en-US"/>
        </a:p>
      </dgm:t>
    </dgm:pt>
    <dgm:pt modelId="{DDE9B825-9A7C-4733-8E1C-C031DCB78C59}" type="pres">
      <dgm:prSet presAssocID="{5766C4EC-201D-42ED-80BA-D332AFD3C39C}" presName="Parent1" presStyleLbl="node1" presStyleIdx="2" presStyleCnt="6" custScaleX="122793">
        <dgm:presLayoutVars>
          <dgm:chMax val="1"/>
          <dgm:chPref val="1"/>
          <dgm:bulletEnabled val="1"/>
        </dgm:presLayoutVars>
      </dgm:prSet>
      <dgm:spPr/>
      <dgm:t>
        <a:bodyPr/>
        <a:lstStyle/>
        <a:p>
          <a:endParaRPr lang="en-US"/>
        </a:p>
      </dgm:t>
    </dgm:pt>
    <dgm:pt modelId="{1E7B831B-B119-45D0-9E71-6FAD0DACC13E}" type="pres">
      <dgm:prSet presAssocID="{5766C4EC-201D-42ED-80BA-D332AFD3C39C}" presName="Childtext1" presStyleLbl="revTx" presStyleIdx="1" presStyleCnt="3" custScaleX="80018" custLinFactNeighborX="-15286" custLinFactNeighborY="4122">
        <dgm:presLayoutVars>
          <dgm:chMax val="0"/>
          <dgm:chPref val="0"/>
          <dgm:bulletEnabled val="1"/>
        </dgm:presLayoutVars>
      </dgm:prSet>
      <dgm:spPr/>
      <dgm:t>
        <a:bodyPr/>
        <a:lstStyle/>
        <a:p>
          <a:endParaRPr lang="en-US"/>
        </a:p>
      </dgm:t>
    </dgm:pt>
    <dgm:pt modelId="{70AF8C28-C21D-4E15-9901-EA8BD00F24BF}" type="pres">
      <dgm:prSet presAssocID="{5766C4EC-201D-42ED-80BA-D332AFD3C39C}" presName="BalanceSpacing" presStyleCnt="0"/>
      <dgm:spPr/>
      <dgm:t>
        <a:bodyPr/>
        <a:lstStyle/>
        <a:p>
          <a:endParaRPr lang="en-US"/>
        </a:p>
      </dgm:t>
    </dgm:pt>
    <dgm:pt modelId="{7ABC7F67-C1FC-49DE-B387-9777BA193E8E}" type="pres">
      <dgm:prSet presAssocID="{5766C4EC-201D-42ED-80BA-D332AFD3C39C}" presName="BalanceSpacing1" presStyleCnt="0"/>
      <dgm:spPr/>
      <dgm:t>
        <a:bodyPr/>
        <a:lstStyle/>
        <a:p>
          <a:endParaRPr lang="en-US"/>
        </a:p>
      </dgm:t>
    </dgm:pt>
    <dgm:pt modelId="{77195148-C960-47AC-8EAF-E549927D6479}" type="pres">
      <dgm:prSet presAssocID="{CFDC403E-AC21-48C1-95A0-D540565A427D}" presName="Accent1Text" presStyleLbl="node1" presStyleIdx="3" presStyleCnt="6" custScaleX="133040" custLinFactNeighborX="20576" custLinFactNeighborY="98"/>
      <dgm:spPr/>
      <dgm:t>
        <a:bodyPr/>
        <a:lstStyle/>
        <a:p>
          <a:endParaRPr lang="en-US"/>
        </a:p>
      </dgm:t>
    </dgm:pt>
    <dgm:pt modelId="{B78D76D8-E7EC-44DA-BE8A-C6F421DB0F1E}" type="pres">
      <dgm:prSet presAssocID="{CFDC403E-AC21-48C1-95A0-D540565A427D}" presName="spaceBetweenRectangles" presStyleCnt="0"/>
      <dgm:spPr/>
      <dgm:t>
        <a:bodyPr/>
        <a:lstStyle/>
        <a:p>
          <a:endParaRPr lang="en-US"/>
        </a:p>
      </dgm:t>
    </dgm:pt>
    <dgm:pt modelId="{7FDE9568-2241-4DE7-8BAF-EC25750FF1C2}" type="pres">
      <dgm:prSet presAssocID="{56886814-90D5-4D06-90EA-6432EE6626EF}" presName="composite" presStyleCnt="0"/>
      <dgm:spPr/>
      <dgm:t>
        <a:bodyPr/>
        <a:lstStyle/>
        <a:p>
          <a:endParaRPr lang="en-US"/>
        </a:p>
      </dgm:t>
    </dgm:pt>
    <dgm:pt modelId="{1FA7AA1F-06C2-47BC-9BB2-D171338CABE5}" type="pres">
      <dgm:prSet presAssocID="{56886814-90D5-4D06-90EA-6432EE6626EF}" presName="Parent1" presStyleLbl="node1" presStyleIdx="4" presStyleCnt="6" custScaleX="128862" custLinFactNeighborX="15697" custLinFactNeighborY="245">
        <dgm:presLayoutVars>
          <dgm:chMax val="1"/>
          <dgm:chPref val="1"/>
          <dgm:bulletEnabled val="1"/>
        </dgm:presLayoutVars>
      </dgm:prSet>
      <dgm:spPr/>
      <dgm:t>
        <a:bodyPr/>
        <a:lstStyle/>
        <a:p>
          <a:endParaRPr lang="en-US"/>
        </a:p>
      </dgm:t>
    </dgm:pt>
    <dgm:pt modelId="{C6D2D56D-73B7-42AF-95BD-85774EA49AE3}" type="pres">
      <dgm:prSet presAssocID="{56886814-90D5-4D06-90EA-6432EE6626EF}" presName="Childtext1" presStyleLbl="revTx" presStyleIdx="2" presStyleCnt="3" custLinFactNeighborX="32944" custLinFactNeighborY="-3090">
        <dgm:presLayoutVars>
          <dgm:chMax val="0"/>
          <dgm:chPref val="0"/>
          <dgm:bulletEnabled val="1"/>
        </dgm:presLayoutVars>
      </dgm:prSet>
      <dgm:spPr/>
      <dgm:t>
        <a:bodyPr/>
        <a:lstStyle/>
        <a:p>
          <a:endParaRPr lang="en-US"/>
        </a:p>
      </dgm:t>
    </dgm:pt>
    <dgm:pt modelId="{008FD865-75FE-4B4B-845A-3D64452D311B}" type="pres">
      <dgm:prSet presAssocID="{56886814-90D5-4D06-90EA-6432EE6626EF}" presName="BalanceSpacing" presStyleCnt="0"/>
      <dgm:spPr/>
      <dgm:t>
        <a:bodyPr/>
        <a:lstStyle/>
        <a:p>
          <a:endParaRPr lang="en-US"/>
        </a:p>
      </dgm:t>
    </dgm:pt>
    <dgm:pt modelId="{EC001858-94D2-45C5-971F-8E9D9418459C}" type="pres">
      <dgm:prSet presAssocID="{56886814-90D5-4D06-90EA-6432EE6626EF}" presName="BalanceSpacing1" presStyleCnt="0"/>
      <dgm:spPr/>
      <dgm:t>
        <a:bodyPr/>
        <a:lstStyle/>
        <a:p>
          <a:endParaRPr lang="en-US"/>
        </a:p>
      </dgm:t>
    </dgm:pt>
    <dgm:pt modelId="{681BC197-F13D-42F3-AB9D-8CF9E9FC3CAC}" type="pres">
      <dgm:prSet presAssocID="{10F31074-0A60-4681-A903-1D7A88E649EF}" presName="Accent1Text" presStyleLbl="node1" presStyleIdx="5" presStyleCnt="6" custScaleX="138659" custLinFactNeighborX="-10288" custLinFactNeighborY="4720"/>
      <dgm:spPr/>
      <dgm:t>
        <a:bodyPr/>
        <a:lstStyle/>
        <a:p>
          <a:endParaRPr lang="en-US"/>
        </a:p>
      </dgm:t>
    </dgm:pt>
  </dgm:ptLst>
  <dgm:cxnLst>
    <dgm:cxn modelId="{A0A7FC55-8446-457A-83DE-F43DEE6D17AB}" type="presOf" srcId="{5766C4EC-201D-42ED-80BA-D332AFD3C39C}" destId="{DDE9B825-9A7C-4733-8E1C-C031DCB78C59}" srcOrd="0" destOrd="0" presId="urn:microsoft.com/office/officeart/2008/layout/AlternatingHexagons"/>
    <dgm:cxn modelId="{9CA045BD-D780-46CE-8A01-089723B83FE5}" type="presOf" srcId="{D0E6BF3F-0D4A-4EDB-9531-24DCB83EAA6A}" destId="{DEE04152-58B4-453F-A1FF-739B851B097C}" srcOrd="0" destOrd="0" presId="urn:microsoft.com/office/officeart/2008/layout/AlternatingHexagons"/>
    <dgm:cxn modelId="{A8361562-A9AC-43BC-AAB0-59250204E74C}" type="presOf" srcId="{C5DDDC41-01A8-48E6-82BF-B81EFC641375}" destId="{9B4571FC-0784-4444-B841-B319B45B6D12}" srcOrd="0" destOrd="0" presId="urn:microsoft.com/office/officeart/2008/layout/AlternatingHexagons"/>
    <dgm:cxn modelId="{88803886-1F6F-46A7-AD69-07D99A5CF460}" type="presOf" srcId="{60B06DCB-0D1F-4B60-8FC4-CBB681200455}" destId="{C6D2D56D-73B7-42AF-95BD-85774EA49AE3}" srcOrd="0" destOrd="0" presId="urn:microsoft.com/office/officeart/2008/layout/AlternatingHexagons"/>
    <dgm:cxn modelId="{7FA998B4-EF07-4D7F-8399-F3CC1AAE0CB8}" type="presOf" srcId="{10F31074-0A60-4681-A903-1D7A88E649EF}" destId="{681BC197-F13D-42F3-AB9D-8CF9E9FC3CAC}" srcOrd="0" destOrd="0" presId="urn:microsoft.com/office/officeart/2008/layout/AlternatingHexagons"/>
    <dgm:cxn modelId="{7479D4E8-8AAF-47DD-9959-7B413F9921C0}" srcId="{56886814-90D5-4D06-90EA-6432EE6626EF}" destId="{60B06DCB-0D1F-4B60-8FC4-CBB681200455}" srcOrd="0" destOrd="0" parTransId="{BA2F7F77-B886-4045-8A27-BFE7293C8D05}" sibTransId="{77C70C59-4F7B-4BF4-9AF6-3E36C8F5FAF4}"/>
    <dgm:cxn modelId="{E9246451-EA8C-469C-94CB-935E41CBCBCF}" srcId="{52B51A28-C7EE-4D50-91DD-B8C735AFD362}" destId="{C5DDDC41-01A8-48E6-82BF-B81EFC641375}" srcOrd="0" destOrd="0" parTransId="{1410D995-67FB-43E5-BB05-25B4CAC475FD}" sibTransId="{D0E6BF3F-0D4A-4EDB-9531-24DCB83EAA6A}"/>
    <dgm:cxn modelId="{DD041D67-A123-4B6E-BD3B-ADE8FE0C42B1}" type="presOf" srcId="{028E18F1-3C10-4568-BF29-902F649405F2}" destId="{8D1A6619-C916-4B13-AF06-844F0CAC5AEE}" srcOrd="0" destOrd="0" presId="urn:microsoft.com/office/officeart/2008/layout/AlternatingHexagons"/>
    <dgm:cxn modelId="{AD8EB620-F770-403B-8120-B2191410DDBA}" srcId="{C5DDDC41-01A8-48E6-82BF-B81EFC641375}" destId="{028E18F1-3C10-4568-BF29-902F649405F2}" srcOrd="0" destOrd="0" parTransId="{0E7E3224-E4FC-4001-B314-5352DF46E6C7}" sibTransId="{6CA8EE78-5919-4D66-87BC-E936B3E36E7C}"/>
    <dgm:cxn modelId="{ED7BAFDF-47C5-4316-8085-0707A059187D}" type="presOf" srcId="{CFDC403E-AC21-48C1-95A0-D540565A427D}" destId="{77195148-C960-47AC-8EAF-E549927D6479}" srcOrd="0" destOrd="0" presId="urn:microsoft.com/office/officeart/2008/layout/AlternatingHexagons"/>
    <dgm:cxn modelId="{64306183-7F9A-4ECF-82B1-2E6CE1479798}" srcId="{52B51A28-C7EE-4D50-91DD-B8C735AFD362}" destId="{56886814-90D5-4D06-90EA-6432EE6626EF}" srcOrd="2" destOrd="0" parTransId="{EBB269B2-929D-45EE-98C1-D3AF8225E6AF}" sibTransId="{10F31074-0A60-4681-A903-1D7A88E649EF}"/>
    <dgm:cxn modelId="{0E1DF87D-F419-4132-B658-D84F64CDC11B}" srcId="{5766C4EC-201D-42ED-80BA-D332AFD3C39C}" destId="{EB91DDC3-601A-498C-92D5-382A5B62D500}" srcOrd="0" destOrd="0" parTransId="{A1852B5C-2388-4F73-A7AB-D0F814843ADA}" sibTransId="{612A1C6C-08BC-4AB8-B20B-219FF2307553}"/>
    <dgm:cxn modelId="{19FFBFE7-476D-4739-B4EC-8FB97585CD1E}" srcId="{52B51A28-C7EE-4D50-91DD-B8C735AFD362}" destId="{5766C4EC-201D-42ED-80BA-D332AFD3C39C}" srcOrd="1" destOrd="0" parTransId="{D5770B16-C5A1-417E-8C0F-D1A86333B4B6}" sibTransId="{CFDC403E-AC21-48C1-95A0-D540565A427D}"/>
    <dgm:cxn modelId="{E24335A5-279D-4C0D-9833-62E3EB6FE06B}" type="presOf" srcId="{56886814-90D5-4D06-90EA-6432EE6626EF}" destId="{1FA7AA1F-06C2-47BC-9BB2-D171338CABE5}" srcOrd="0" destOrd="0" presId="urn:microsoft.com/office/officeart/2008/layout/AlternatingHexagons"/>
    <dgm:cxn modelId="{1DB4CA49-22CC-4A94-9797-3A5D359B477D}" type="presOf" srcId="{52B51A28-C7EE-4D50-91DD-B8C735AFD362}" destId="{A1EA14AF-CF95-4B15-AB59-618DCB8D35C6}" srcOrd="0" destOrd="0" presId="urn:microsoft.com/office/officeart/2008/layout/AlternatingHexagons"/>
    <dgm:cxn modelId="{1760D1A4-81FD-4752-A3ED-DFBEDD91CFBC}" type="presOf" srcId="{EB91DDC3-601A-498C-92D5-382A5B62D500}" destId="{1E7B831B-B119-45D0-9E71-6FAD0DACC13E}" srcOrd="0" destOrd="0" presId="urn:microsoft.com/office/officeart/2008/layout/AlternatingHexagons"/>
    <dgm:cxn modelId="{B5461384-EEA1-46EE-BD4F-E2D09B9C0AF2}" type="presParOf" srcId="{A1EA14AF-CF95-4B15-AB59-618DCB8D35C6}" destId="{0DA23FD7-C68C-4D5E-B8F6-169A99DF68EF}" srcOrd="0" destOrd="0" presId="urn:microsoft.com/office/officeart/2008/layout/AlternatingHexagons"/>
    <dgm:cxn modelId="{737BE391-FFAD-4368-B0B0-47DEA72F5805}" type="presParOf" srcId="{0DA23FD7-C68C-4D5E-B8F6-169A99DF68EF}" destId="{9B4571FC-0784-4444-B841-B319B45B6D12}" srcOrd="0" destOrd="0" presId="urn:microsoft.com/office/officeart/2008/layout/AlternatingHexagons"/>
    <dgm:cxn modelId="{DA701A35-EA9F-40DB-BC05-109F19AB8653}" type="presParOf" srcId="{0DA23FD7-C68C-4D5E-B8F6-169A99DF68EF}" destId="{8D1A6619-C916-4B13-AF06-844F0CAC5AEE}" srcOrd="1" destOrd="0" presId="urn:microsoft.com/office/officeart/2008/layout/AlternatingHexagons"/>
    <dgm:cxn modelId="{B20C9FAE-EEFC-473A-A7B0-19C9C932D9AA}" type="presParOf" srcId="{0DA23FD7-C68C-4D5E-B8F6-169A99DF68EF}" destId="{B1BE836F-E340-4909-B0B9-8A5DBCB80C07}" srcOrd="2" destOrd="0" presId="urn:microsoft.com/office/officeart/2008/layout/AlternatingHexagons"/>
    <dgm:cxn modelId="{3BBE0EB6-C12E-4BA8-8D05-EBEA3B89AB40}" type="presParOf" srcId="{0DA23FD7-C68C-4D5E-B8F6-169A99DF68EF}" destId="{D047253E-2D3F-4B13-8F92-4A8B79855E63}" srcOrd="3" destOrd="0" presId="urn:microsoft.com/office/officeart/2008/layout/AlternatingHexagons"/>
    <dgm:cxn modelId="{9EE7B158-2FC0-487D-B6BE-7990995E43F8}" type="presParOf" srcId="{0DA23FD7-C68C-4D5E-B8F6-169A99DF68EF}" destId="{DEE04152-58B4-453F-A1FF-739B851B097C}" srcOrd="4" destOrd="0" presId="urn:microsoft.com/office/officeart/2008/layout/AlternatingHexagons"/>
    <dgm:cxn modelId="{B6A6E88D-46A2-427A-A0F7-B485D0373944}" type="presParOf" srcId="{A1EA14AF-CF95-4B15-AB59-618DCB8D35C6}" destId="{B8E15042-68DC-44B9-8435-1A2551185CAC}" srcOrd="1" destOrd="0" presId="urn:microsoft.com/office/officeart/2008/layout/AlternatingHexagons"/>
    <dgm:cxn modelId="{21944F90-A781-4139-8986-637922AED43A}" type="presParOf" srcId="{A1EA14AF-CF95-4B15-AB59-618DCB8D35C6}" destId="{E345D2A2-4C1E-4360-B826-DE03AEC207C1}" srcOrd="2" destOrd="0" presId="urn:microsoft.com/office/officeart/2008/layout/AlternatingHexagons"/>
    <dgm:cxn modelId="{81494EF5-53D5-4A21-8DA7-D2992ED9D4DF}" type="presParOf" srcId="{E345D2A2-4C1E-4360-B826-DE03AEC207C1}" destId="{DDE9B825-9A7C-4733-8E1C-C031DCB78C59}" srcOrd="0" destOrd="0" presId="urn:microsoft.com/office/officeart/2008/layout/AlternatingHexagons"/>
    <dgm:cxn modelId="{D859FC36-B062-4506-937B-6A84B1290451}" type="presParOf" srcId="{E345D2A2-4C1E-4360-B826-DE03AEC207C1}" destId="{1E7B831B-B119-45D0-9E71-6FAD0DACC13E}" srcOrd="1" destOrd="0" presId="urn:microsoft.com/office/officeart/2008/layout/AlternatingHexagons"/>
    <dgm:cxn modelId="{76C2CFF5-B142-4572-95C2-F2AD1BAE6D96}" type="presParOf" srcId="{E345D2A2-4C1E-4360-B826-DE03AEC207C1}" destId="{70AF8C28-C21D-4E15-9901-EA8BD00F24BF}" srcOrd="2" destOrd="0" presId="urn:microsoft.com/office/officeart/2008/layout/AlternatingHexagons"/>
    <dgm:cxn modelId="{8C3C1A6A-3ECA-4354-857A-919A0392C11C}" type="presParOf" srcId="{E345D2A2-4C1E-4360-B826-DE03AEC207C1}" destId="{7ABC7F67-C1FC-49DE-B387-9777BA193E8E}" srcOrd="3" destOrd="0" presId="urn:microsoft.com/office/officeart/2008/layout/AlternatingHexagons"/>
    <dgm:cxn modelId="{6E493467-DF08-4129-843D-6FC76648EEAF}" type="presParOf" srcId="{E345D2A2-4C1E-4360-B826-DE03AEC207C1}" destId="{77195148-C960-47AC-8EAF-E549927D6479}" srcOrd="4" destOrd="0" presId="urn:microsoft.com/office/officeart/2008/layout/AlternatingHexagons"/>
    <dgm:cxn modelId="{E9D9532C-F88B-462B-BCB8-0F5F0C55E8FD}" type="presParOf" srcId="{A1EA14AF-CF95-4B15-AB59-618DCB8D35C6}" destId="{B78D76D8-E7EC-44DA-BE8A-C6F421DB0F1E}" srcOrd="3" destOrd="0" presId="urn:microsoft.com/office/officeart/2008/layout/AlternatingHexagons"/>
    <dgm:cxn modelId="{EF0AFAE6-45CB-406C-B622-06AB21934308}" type="presParOf" srcId="{A1EA14AF-CF95-4B15-AB59-618DCB8D35C6}" destId="{7FDE9568-2241-4DE7-8BAF-EC25750FF1C2}" srcOrd="4" destOrd="0" presId="urn:microsoft.com/office/officeart/2008/layout/AlternatingHexagons"/>
    <dgm:cxn modelId="{879B61B1-5AD9-453F-95AD-A259DB9180B2}" type="presParOf" srcId="{7FDE9568-2241-4DE7-8BAF-EC25750FF1C2}" destId="{1FA7AA1F-06C2-47BC-9BB2-D171338CABE5}" srcOrd="0" destOrd="0" presId="urn:microsoft.com/office/officeart/2008/layout/AlternatingHexagons"/>
    <dgm:cxn modelId="{D43D0BFE-6DA3-44A0-918C-45F22CEE9507}" type="presParOf" srcId="{7FDE9568-2241-4DE7-8BAF-EC25750FF1C2}" destId="{C6D2D56D-73B7-42AF-95BD-85774EA49AE3}" srcOrd="1" destOrd="0" presId="urn:microsoft.com/office/officeart/2008/layout/AlternatingHexagons"/>
    <dgm:cxn modelId="{0730FC2A-EEF5-4D38-8A05-2B33945022A4}" type="presParOf" srcId="{7FDE9568-2241-4DE7-8BAF-EC25750FF1C2}" destId="{008FD865-75FE-4B4B-845A-3D64452D311B}" srcOrd="2" destOrd="0" presId="urn:microsoft.com/office/officeart/2008/layout/AlternatingHexagons"/>
    <dgm:cxn modelId="{EED17006-E2FB-476D-AD97-3C14E08D122E}" type="presParOf" srcId="{7FDE9568-2241-4DE7-8BAF-EC25750FF1C2}" destId="{EC001858-94D2-45C5-971F-8E9D9418459C}" srcOrd="3" destOrd="0" presId="urn:microsoft.com/office/officeart/2008/layout/AlternatingHexagons"/>
    <dgm:cxn modelId="{1E5EB107-7591-41EF-B0A9-CAEA5B5B8F14}" type="presParOf" srcId="{7FDE9568-2241-4DE7-8BAF-EC25750FF1C2}" destId="{681BC197-F13D-42F3-AB9D-8CF9E9FC3CAC}"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B51A28-C7EE-4D50-91DD-B8C735AFD362}" type="doc">
      <dgm:prSet loTypeId="urn:microsoft.com/office/officeart/2008/layout/AlternatingHexagons" loCatId="list" qsTypeId="urn:microsoft.com/office/officeart/2005/8/quickstyle/3d9" qsCatId="3D" csTypeId="urn:microsoft.com/office/officeart/2005/8/colors/colorful1#1" csCatId="colorful" phldr="1"/>
      <dgm:spPr/>
      <dgm:t>
        <a:bodyPr/>
        <a:lstStyle/>
        <a:p>
          <a:endParaRPr lang="en-US"/>
        </a:p>
      </dgm:t>
    </dgm:pt>
    <dgm:pt modelId="{C5DDDC41-01A8-48E6-82BF-B81EFC641375}">
      <dgm:prSet phldrT="[Text]" custT="1"/>
      <dgm:spPr/>
      <dgm:t>
        <a:bodyPr/>
        <a:lstStyle/>
        <a:p>
          <a:r>
            <a:rPr lang="en-US" sz="2400" dirty="0" smtClean="0"/>
            <a:t>Validity</a:t>
          </a:r>
          <a:endParaRPr lang="en-US" sz="2400" dirty="0"/>
        </a:p>
      </dgm:t>
    </dgm:pt>
    <dgm:pt modelId="{1410D995-67FB-43E5-BB05-25B4CAC475FD}" type="parTrans" cxnId="{E9246451-EA8C-469C-94CB-935E41CBCBCF}">
      <dgm:prSet/>
      <dgm:spPr/>
      <dgm:t>
        <a:bodyPr/>
        <a:lstStyle/>
        <a:p>
          <a:endParaRPr lang="en-US"/>
        </a:p>
      </dgm:t>
    </dgm:pt>
    <dgm:pt modelId="{D0E6BF3F-0D4A-4EDB-9531-24DCB83EAA6A}" type="sibTrans" cxnId="{E9246451-EA8C-469C-94CB-935E41CBCBCF}">
      <dgm:prSet custT="1"/>
      <dgm:spPr/>
      <dgm:t>
        <a:bodyPr/>
        <a:lstStyle/>
        <a:p>
          <a:r>
            <a:rPr lang="en-US" sz="2400" dirty="0" smtClean="0"/>
            <a:t>Fidelity</a:t>
          </a:r>
          <a:endParaRPr lang="en-US" sz="2400" dirty="0"/>
        </a:p>
      </dgm:t>
    </dgm:pt>
    <dgm:pt modelId="{028E18F1-3C10-4568-BF29-902F649405F2}">
      <dgm:prSet phldrT="[Text]" custT="1"/>
      <dgm:spPr/>
      <dgm:t>
        <a:bodyPr/>
        <a:lstStyle/>
        <a:p>
          <a:r>
            <a:rPr lang="en-US" sz="3200" dirty="0" smtClean="0"/>
            <a:t>16% Null</a:t>
          </a:r>
        </a:p>
        <a:p>
          <a:r>
            <a:rPr lang="en-US" sz="3200" dirty="0" smtClean="0"/>
            <a:t>9% Harmful</a:t>
          </a:r>
          <a:endParaRPr lang="en-US" sz="3200" dirty="0"/>
        </a:p>
      </dgm:t>
    </dgm:pt>
    <dgm:pt modelId="{0E7E3224-E4FC-4001-B314-5352DF46E6C7}" type="parTrans" cxnId="{AD8EB620-F770-403B-8120-B2191410DDBA}">
      <dgm:prSet/>
      <dgm:spPr/>
      <dgm:t>
        <a:bodyPr/>
        <a:lstStyle/>
        <a:p>
          <a:endParaRPr lang="en-US"/>
        </a:p>
      </dgm:t>
    </dgm:pt>
    <dgm:pt modelId="{6CA8EE78-5919-4D66-87BC-E936B3E36E7C}" type="sibTrans" cxnId="{AD8EB620-F770-403B-8120-B2191410DDBA}">
      <dgm:prSet/>
      <dgm:spPr/>
      <dgm:t>
        <a:bodyPr/>
        <a:lstStyle/>
        <a:p>
          <a:endParaRPr lang="en-US"/>
        </a:p>
      </dgm:t>
    </dgm:pt>
    <dgm:pt modelId="{5766C4EC-201D-42ED-80BA-D332AFD3C39C}">
      <dgm:prSet phldrT="[Text]" custT="1"/>
      <dgm:spPr/>
      <dgm:t>
        <a:bodyPr/>
        <a:lstStyle/>
        <a:p>
          <a:r>
            <a:rPr lang="en-US" sz="2400" dirty="0" smtClean="0"/>
            <a:t>Identity</a:t>
          </a:r>
        </a:p>
      </dgm:t>
    </dgm:pt>
    <dgm:pt modelId="{D5770B16-C5A1-417E-8C0F-D1A86333B4B6}" type="parTrans" cxnId="{19FFBFE7-476D-4739-B4EC-8FB97585CD1E}">
      <dgm:prSet/>
      <dgm:spPr/>
      <dgm:t>
        <a:bodyPr/>
        <a:lstStyle/>
        <a:p>
          <a:endParaRPr lang="en-US"/>
        </a:p>
      </dgm:t>
    </dgm:pt>
    <dgm:pt modelId="{CFDC403E-AC21-48C1-95A0-D540565A427D}" type="sibTrans" cxnId="{19FFBFE7-476D-4739-B4EC-8FB97585CD1E}">
      <dgm:prSet custT="1"/>
      <dgm:spPr/>
      <dgm:t>
        <a:bodyPr/>
        <a:lstStyle/>
        <a:p>
          <a:r>
            <a:rPr lang="en-US" sz="2400" dirty="0" smtClean="0"/>
            <a:t>Publicity</a:t>
          </a:r>
          <a:endParaRPr lang="en-US" sz="2400" dirty="0"/>
        </a:p>
      </dgm:t>
    </dgm:pt>
    <dgm:pt modelId="{EB91DDC3-601A-498C-92D5-382A5B62D500}">
      <dgm:prSet phldrT="[Text]" custT="1"/>
      <dgm:spPr/>
      <dgm:t>
        <a:bodyPr/>
        <a:lstStyle/>
        <a:p>
          <a:r>
            <a:rPr lang="en-US" sz="2400" dirty="0" smtClean="0"/>
            <a:t>Courts</a:t>
          </a:r>
        </a:p>
        <a:p>
          <a:r>
            <a:rPr lang="en-US" sz="2400" dirty="0" smtClean="0"/>
            <a:t>Legislators</a:t>
          </a:r>
        </a:p>
        <a:p>
          <a:r>
            <a:rPr lang="en-US" sz="2400" dirty="0" smtClean="0"/>
            <a:t>Opponents</a:t>
          </a:r>
        </a:p>
      </dgm:t>
    </dgm:pt>
    <dgm:pt modelId="{A1852B5C-2388-4F73-A7AB-D0F814843ADA}" type="parTrans" cxnId="{0E1DF87D-F419-4132-B658-D84F64CDC11B}">
      <dgm:prSet/>
      <dgm:spPr/>
      <dgm:t>
        <a:bodyPr/>
        <a:lstStyle/>
        <a:p>
          <a:endParaRPr lang="en-US"/>
        </a:p>
      </dgm:t>
    </dgm:pt>
    <dgm:pt modelId="{612A1C6C-08BC-4AB8-B20B-219FF2307553}" type="sibTrans" cxnId="{0E1DF87D-F419-4132-B658-D84F64CDC11B}">
      <dgm:prSet/>
      <dgm:spPr/>
      <dgm:t>
        <a:bodyPr/>
        <a:lstStyle/>
        <a:p>
          <a:endParaRPr lang="en-US"/>
        </a:p>
      </dgm:t>
    </dgm:pt>
    <dgm:pt modelId="{56886814-90D5-4D06-90EA-6432EE6626EF}">
      <dgm:prSet phldrT="[Text]" custT="1"/>
      <dgm:spPr/>
      <dgm:t>
        <a:bodyPr/>
        <a:lstStyle/>
        <a:p>
          <a:r>
            <a:rPr lang="en-US" sz="2400" dirty="0" smtClean="0"/>
            <a:t>Maturity</a:t>
          </a:r>
          <a:r>
            <a:rPr lang="en-US" sz="1900" dirty="0" smtClean="0"/>
            <a:t> </a:t>
          </a:r>
          <a:endParaRPr lang="en-US" sz="1900" dirty="0"/>
        </a:p>
      </dgm:t>
    </dgm:pt>
    <dgm:pt modelId="{EBB269B2-929D-45EE-98C1-D3AF8225E6AF}" type="parTrans" cxnId="{64306183-7F9A-4ECF-82B1-2E6CE1479798}">
      <dgm:prSet/>
      <dgm:spPr/>
      <dgm:t>
        <a:bodyPr/>
        <a:lstStyle/>
        <a:p>
          <a:endParaRPr lang="en-US"/>
        </a:p>
      </dgm:t>
    </dgm:pt>
    <dgm:pt modelId="{10F31074-0A60-4681-A903-1D7A88E649EF}" type="sibTrans" cxnId="{64306183-7F9A-4ECF-82B1-2E6CE1479798}">
      <dgm:prSet custT="1"/>
      <dgm:spPr/>
      <dgm:t>
        <a:bodyPr/>
        <a:lstStyle/>
        <a:p>
          <a:r>
            <a:rPr lang="en-US" sz="2400" dirty="0" smtClean="0"/>
            <a:t>Legality</a:t>
          </a:r>
          <a:r>
            <a:rPr lang="en-US" sz="3400" dirty="0" smtClean="0"/>
            <a:t> </a:t>
          </a:r>
          <a:endParaRPr lang="en-US" sz="3400" dirty="0"/>
        </a:p>
      </dgm:t>
    </dgm:pt>
    <dgm:pt modelId="{60B06DCB-0D1F-4B60-8FC4-CBB681200455}">
      <dgm:prSet phldrT="[Text]" custT="1"/>
      <dgm:spPr>
        <a:gradFill rotWithShape="0">
          <a:gsLst>
            <a:gs pos="0">
              <a:schemeClr val="bg1">
                <a:shade val="100000"/>
                <a:satMod val="150000"/>
              </a:schemeClr>
            </a:gs>
            <a:gs pos="65000">
              <a:schemeClr val="bg1">
                <a:shade val="90000"/>
                <a:satMod val="375000"/>
              </a:schemeClr>
            </a:gs>
            <a:gs pos="100000">
              <a:schemeClr val="bg2">
                <a:tint val="88000"/>
                <a:satMod val="400000"/>
              </a:schemeClr>
            </a:gs>
          </a:gsLst>
          <a:lin ang="5400000" scaled="0"/>
        </a:gradFill>
      </dgm:spPr>
      <dgm:t>
        <a:bodyPr/>
        <a:lstStyle/>
        <a:p>
          <a:r>
            <a:rPr lang="en-US" sz="2400" dirty="0" smtClean="0"/>
            <a:t>Due Process</a:t>
          </a:r>
        </a:p>
        <a:p>
          <a:r>
            <a:rPr lang="en-US" sz="2400" dirty="0" smtClean="0"/>
            <a:t>Rational Basis</a:t>
          </a:r>
        </a:p>
        <a:p>
          <a:r>
            <a:rPr lang="en-US" sz="2400" dirty="0" smtClean="0"/>
            <a:t>Equal Protection</a:t>
          </a:r>
          <a:endParaRPr lang="en-US" sz="2400" dirty="0"/>
        </a:p>
      </dgm:t>
    </dgm:pt>
    <dgm:pt modelId="{BA2F7F77-B886-4045-8A27-BFE7293C8D05}" type="parTrans" cxnId="{7479D4E8-8AAF-47DD-9959-7B413F9921C0}">
      <dgm:prSet/>
      <dgm:spPr/>
      <dgm:t>
        <a:bodyPr/>
        <a:lstStyle/>
        <a:p>
          <a:endParaRPr lang="en-US"/>
        </a:p>
      </dgm:t>
    </dgm:pt>
    <dgm:pt modelId="{77C70C59-4F7B-4BF4-9AF6-3E36C8F5FAF4}" type="sibTrans" cxnId="{7479D4E8-8AAF-47DD-9959-7B413F9921C0}">
      <dgm:prSet/>
      <dgm:spPr/>
      <dgm:t>
        <a:bodyPr/>
        <a:lstStyle/>
        <a:p>
          <a:endParaRPr lang="en-US"/>
        </a:p>
      </dgm:t>
    </dgm:pt>
    <dgm:pt modelId="{A1EA14AF-CF95-4B15-AB59-618DCB8D35C6}" type="pres">
      <dgm:prSet presAssocID="{52B51A28-C7EE-4D50-91DD-B8C735AFD362}" presName="Name0" presStyleCnt="0">
        <dgm:presLayoutVars>
          <dgm:chMax/>
          <dgm:chPref/>
          <dgm:dir/>
          <dgm:animLvl val="lvl"/>
        </dgm:presLayoutVars>
      </dgm:prSet>
      <dgm:spPr/>
      <dgm:t>
        <a:bodyPr/>
        <a:lstStyle/>
        <a:p>
          <a:endParaRPr lang="en-US"/>
        </a:p>
      </dgm:t>
    </dgm:pt>
    <dgm:pt modelId="{0DA23FD7-C68C-4D5E-B8F6-169A99DF68EF}" type="pres">
      <dgm:prSet presAssocID="{C5DDDC41-01A8-48E6-82BF-B81EFC641375}" presName="composite" presStyleCnt="0"/>
      <dgm:spPr/>
      <dgm:t>
        <a:bodyPr/>
        <a:lstStyle/>
        <a:p>
          <a:endParaRPr lang="en-US"/>
        </a:p>
      </dgm:t>
    </dgm:pt>
    <dgm:pt modelId="{9B4571FC-0784-4444-B841-B319B45B6D12}" type="pres">
      <dgm:prSet presAssocID="{C5DDDC41-01A8-48E6-82BF-B81EFC641375}" presName="Parent1" presStyleLbl="node1" presStyleIdx="0" presStyleCnt="6" custScaleX="120172" custLinFactNeighborX="-4079" custLinFactNeighborY="-50">
        <dgm:presLayoutVars>
          <dgm:chMax val="1"/>
          <dgm:chPref val="1"/>
          <dgm:bulletEnabled val="1"/>
        </dgm:presLayoutVars>
      </dgm:prSet>
      <dgm:spPr/>
      <dgm:t>
        <a:bodyPr/>
        <a:lstStyle/>
        <a:p>
          <a:endParaRPr lang="en-US"/>
        </a:p>
      </dgm:t>
    </dgm:pt>
    <dgm:pt modelId="{8D1A6619-C916-4B13-AF06-844F0CAC5AEE}" type="pres">
      <dgm:prSet presAssocID="{C5DDDC41-01A8-48E6-82BF-B81EFC641375}" presName="Childtext1" presStyleLbl="revTx" presStyleIdx="0" presStyleCnt="3" custLinFactNeighborX="16904" custLinFactNeighborY="-6535">
        <dgm:presLayoutVars>
          <dgm:chMax val="0"/>
          <dgm:chPref val="0"/>
          <dgm:bulletEnabled val="1"/>
        </dgm:presLayoutVars>
      </dgm:prSet>
      <dgm:spPr/>
      <dgm:t>
        <a:bodyPr/>
        <a:lstStyle/>
        <a:p>
          <a:endParaRPr lang="en-US"/>
        </a:p>
      </dgm:t>
    </dgm:pt>
    <dgm:pt modelId="{B1BE836F-E340-4909-B0B9-8A5DBCB80C07}" type="pres">
      <dgm:prSet presAssocID="{C5DDDC41-01A8-48E6-82BF-B81EFC641375}" presName="BalanceSpacing" presStyleCnt="0"/>
      <dgm:spPr/>
      <dgm:t>
        <a:bodyPr/>
        <a:lstStyle/>
        <a:p>
          <a:endParaRPr lang="en-US"/>
        </a:p>
      </dgm:t>
    </dgm:pt>
    <dgm:pt modelId="{D047253E-2D3F-4B13-8F92-4A8B79855E63}" type="pres">
      <dgm:prSet presAssocID="{C5DDDC41-01A8-48E6-82BF-B81EFC641375}" presName="BalanceSpacing1" presStyleCnt="0"/>
      <dgm:spPr/>
      <dgm:t>
        <a:bodyPr/>
        <a:lstStyle/>
        <a:p>
          <a:endParaRPr lang="en-US"/>
        </a:p>
      </dgm:t>
    </dgm:pt>
    <dgm:pt modelId="{DEE04152-58B4-453F-A1FF-739B851B097C}" type="pres">
      <dgm:prSet presAssocID="{D0E6BF3F-0D4A-4EDB-9531-24DCB83EAA6A}" presName="Accent1Text" presStyleLbl="node1" presStyleIdx="1" presStyleCnt="6" custScaleX="128371" custLinFactNeighborX="-20576" custLinFactNeighborY="-50"/>
      <dgm:spPr/>
      <dgm:t>
        <a:bodyPr/>
        <a:lstStyle/>
        <a:p>
          <a:endParaRPr lang="en-US"/>
        </a:p>
      </dgm:t>
    </dgm:pt>
    <dgm:pt modelId="{B8E15042-68DC-44B9-8435-1A2551185CAC}" type="pres">
      <dgm:prSet presAssocID="{D0E6BF3F-0D4A-4EDB-9531-24DCB83EAA6A}" presName="spaceBetweenRectangles" presStyleCnt="0"/>
      <dgm:spPr/>
      <dgm:t>
        <a:bodyPr/>
        <a:lstStyle/>
        <a:p>
          <a:endParaRPr lang="en-US"/>
        </a:p>
      </dgm:t>
    </dgm:pt>
    <dgm:pt modelId="{E345D2A2-4C1E-4360-B826-DE03AEC207C1}" type="pres">
      <dgm:prSet presAssocID="{5766C4EC-201D-42ED-80BA-D332AFD3C39C}" presName="composite" presStyleCnt="0"/>
      <dgm:spPr/>
      <dgm:t>
        <a:bodyPr/>
        <a:lstStyle/>
        <a:p>
          <a:endParaRPr lang="en-US"/>
        </a:p>
      </dgm:t>
    </dgm:pt>
    <dgm:pt modelId="{DDE9B825-9A7C-4733-8E1C-C031DCB78C59}" type="pres">
      <dgm:prSet presAssocID="{5766C4EC-201D-42ED-80BA-D332AFD3C39C}" presName="Parent1" presStyleLbl="node1" presStyleIdx="2" presStyleCnt="6" custScaleX="122793">
        <dgm:presLayoutVars>
          <dgm:chMax val="1"/>
          <dgm:chPref val="1"/>
          <dgm:bulletEnabled val="1"/>
        </dgm:presLayoutVars>
      </dgm:prSet>
      <dgm:spPr/>
      <dgm:t>
        <a:bodyPr/>
        <a:lstStyle/>
        <a:p>
          <a:endParaRPr lang="en-US"/>
        </a:p>
      </dgm:t>
    </dgm:pt>
    <dgm:pt modelId="{1E7B831B-B119-45D0-9E71-6FAD0DACC13E}" type="pres">
      <dgm:prSet presAssocID="{5766C4EC-201D-42ED-80BA-D332AFD3C39C}" presName="Childtext1" presStyleLbl="revTx" presStyleIdx="1" presStyleCnt="3" custScaleX="80018" custLinFactNeighborX="-15286" custLinFactNeighborY="4122">
        <dgm:presLayoutVars>
          <dgm:chMax val="0"/>
          <dgm:chPref val="0"/>
          <dgm:bulletEnabled val="1"/>
        </dgm:presLayoutVars>
      </dgm:prSet>
      <dgm:spPr/>
      <dgm:t>
        <a:bodyPr/>
        <a:lstStyle/>
        <a:p>
          <a:endParaRPr lang="en-US"/>
        </a:p>
      </dgm:t>
    </dgm:pt>
    <dgm:pt modelId="{70AF8C28-C21D-4E15-9901-EA8BD00F24BF}" type="pres">
      <dgm:prSet presAssocID="{5766C4EC-201D-42ED-80BA-D332AFD3C39C}" presName="BalanceSpacing" presStyleCnt="0"/>
      <dgm:spPr/>
      <dgm:t>
        <a:bodyPr/>
        <a:lstStyle/>
        <a:p>
          <a:endParaRPr lang="en-US"/>
        </a:p>
      </dgm:t>
    </dgm:pt>
    <dgm:pt modelId="{7ABC7F67-C1FC-49DE-B387-9777BA193E8E}" type="pres">
      <dgm:prSet presAssocID="{5766C4EC-201D-42ED-80BA-D332AFD3C39C}" presName="BalanceSpacing1" presStyleCnt="0"/>
      <dgm:spPr/>
      <dgm:t>
        <a:bodyPr/>
        <a:lstStyle/>
        <a:p>
          <a:endParaRPr lang="en-US"/>
        </a:p>
      </dgm:t>
    </dgm:pt>
    <dgm:pt modelId="{77195148-C960-47AC-8EAF-E549927D6479}" type="pres">
      <dgm:prSet presAssocID="{CFDC403E-AC21-48C1-95A0-D540565A427D}" presName="Accent1Text" presStyleLbl="node1" presStyleIdx="3" presStyleCnt="6" custScaleX="133040" custLinFactNeighborX="20576" custLinFactNeighborY="98"/>
      <dgm:spPr/>
      <dgm:t>
        <a:bodyPr/>
        <a:lstStyle/>
        <a:p>
          <a:endParaRPr lang="en-US"/>
        </a:p>
      </dgm:t>
    </dgm:pt>
    <dgm:pt modelId="{B78D76D8-E7EC-44DA-BE8A-C6F421DB0F1E}" type="pres">
      <dgm:prSet presAssocID="{CFDC403E-AC21-48C1-95A0-D540565A427D}" presName="spaceBetweenRectangles" presStyleCnt="0"/>
      <dgm:spPr/>
      <dgm:t>
        <a:bodyPr/>
        <a:lstStyle/>
        <a:p>
          <a:endParaRPr lang="en-US"/>
        </a:p>
      </dgm:t>
    </dgm:pt>
    <dgm:pt modelId="{7FDE9568-2241-4DE7-8BAF-EC25750FF1C2}" type="pres">
      <dgm:prSet presAssocID="{56886814-90D5-4D06-90EA-6432EE6626EF}" presName="composite" presStyleCnt="0"/>
      <dgm:spPr/>
      <dgm:t>
        <a:bodyPr/>
        <a:lstStyle/>
        <a:p>
          <a:endParaRPr lang="en-US"/>
        </a:p>
      </dgm:t>
    </dgm:pt>
    <dgm:pt modelId="{1FA7AA1F-06C2-47BC-9BB2-D171338CABE5}" type="pres">
      <dgm:prSet presAssocID="{56886814-90D5-4D06-90EA-6432EE6626EF}" presName="Parent1" presStyleLbl="node1" presStyleIdx="4" presStyleCnt="6" custScaleX="128862" custLinFactNeighborX="15697" custLinFactNeighborY="245">
        <dgm:presLayoutVars>
          <dgm:chMax val="1"/>
          <dgm:chPref val="1"/>
          <dgm:bulletEnabled val="1"/>
        </dgm:presLayoutVars>
      </dgm:prSet>
      <dgm:spPr/>
      <dgm:t>
        <a:bodyPr/>
        <a:lstStyle/>
        <a:p>
          <a:endParaRPr lang="en-US"/>
        </a:p>
      </dgm:t>
    </dgm:pt>
    <dgm:pt modelId="{C6D2D56D-73B7-42AF-95BD-85774EA49AE3}" type="pres">
      <dgm:prSet presAssocID="{56886814-90D5-4D06-90EA-6432EE6626EF}" presName="Childtext1" presStyleLbl="revTx" presStyleIdx="2" presStyleCnt="3" custLinFactNeighborX="32944" custLinFactNeighborY="-3090">
        <dgm:presLayoutVars>
          <dgm:chMax val="0"/>
          <dgm:chPref val="0"/>
          <dgm:bulletEnabled val="1"/>
        </dgm:presLayoutVars>
      </dgm:prSet>
      <dgm:spPr/>
      <dgm:t>
        <a:bodyPr/>
        <a:lstStyle/>
        <a:p>
          <a:endParaRPr lang="en-US"/>
        </a:p>
      </dgm:t>
    </dgm:pt>
    <dgm:pt modelId="{008FD865-75FE-4B4B-845A-3D64452D311B}" type="pres">
      <dgm:prSet presAssocID="{56886814-90D5-4D06-90EA-6432EE6626EF}" presName="BalanceSpacing" presStyleCnt="0"/>
      <dgm:spPr/>
      <dgm:t>
        <a:bodyPr/>
        <a:lstStyle/>
        <a:p>
          <a:endParaRPr lang="en-US"/>
        </a:p>
      </dgm:t>
    </dgm:pt>
    <dgm:pt modelId="{EC001858-94D2-45C5-971F-8E9D9418459C}" type="pres">
      <dgm:prSet presAssocID="{56886814-90D5-4D06-90EA-6432EE6626EF}" presName="BalanceSpacing1" presStyleCnt="0"/>
      <dgm:spPr/>
      <dgm:t>
        <a:bodyPr/>
        <a:lstStyle/>
        <a:p>
          <a:endParaRPr lang="en-US"/>
        </a:p>
      </dgm:t>
    </dgm:pt>
    <dgm:pt modelId="{681BC197-F13D-42F3-AB9D-8CF9E9FC3CAC}" type="pres">
      <dgm:prSet presAssocID="{10F31074-0A60-4681-A903-1D7A88E649EF}" presName="Accent1Text" presStyleLbl="node1" presStyleIdx="5" presStyleCnt="6" custScaleX="138659" custLinFactNeighborX="-10288" custLinFactNeighborY="4720"/>
      <dgm:spPr/>
      <dgm:t>
        <a:bodyPr/>
        <a:lstStyle/>
        <a:p>
          <a:endParaRPr lang="en-US"/>
        </a:p>
      </dgm:t>
    </dgm:pt>
  </dgm:ptLst>
  <dgm:cxnLst>
    <dgm:cxn modelId="{77BBC350-020C-4D26-AF99-C3D6C8ACA1C9}" type="presOf" srcId="{D0E6BF3F-0D4A-4EDB-9531-24DCB83EAA6A}" destId="{DEE04152-58B4-453F-A1FF-739B851B097C}" srcOrd="0" destOrd="0" presId="urn:microsoft.com/office/officeart/2008/layout/AlternatingHexagons"/>
    <dgm:cxn modelId="{D9DDCA37-8727-4165-8908-6B5D5EC8DE07}" type="presOf" srcId="{C5DDDC41-01A8-48E6-82BF-B81EFC641375}" destId="{9B4571FC-0784-4444-B841-B319B45B6D12}" srcOrd="0" destOrd="0" presId="urn:microsoft.com/office/officeart/2008/layout/AlternatingHexagons"/>
    <dgm:cxn modelId="{2B8157E0-82C3-4F3F-ACB0-871904EC9B3A}" type="presOf" srcId="{52B51A28-C7EE-4D50-91DD-B8C735AFD362}" destId="{A1EA14AF-CF95-4B15-AB59-618DCB8D35C6}" srcOrd="0" destOrd="0" presId="urn:microsoft.com/office/officeart/2008/layout/AlternatingHexagons"/>
    <dgm:cxn modelId="{97545109-2DE3-4F5D-8C73-A2C14C910D66}" type="presOf" srcId="{5766C4EC-201D-42ED-80BA-D332AFD3C39C}" destId="{DDE9B825-9A7C-4733-8E1C-C031DCB78C59}" srcOrd="0" destOrd="0" presId="urn:microsoft.com/office/officeart/2008/layout/AlternatingHexagons"/>
    <dgm:cxn modelId="{7479D4E8-8AAF-47DD-9959-7B413F9921C0}" srcId="{56886814-90D5-4D06-90EA-6432EE6626EF}" destId="{60B06DCB-0D1F-4B60-8FC4-CBB681200455}" srcOrd="0" destOrd="0" parTransId="{BA2F7F77-B886-4045-8A27-BFE7293C8D05}" sibTransId="{77C70C59-4F7B-4BF4-9AF6-3E36C8F5FAF4}"/>
    <dgm:cxn modelId="{E9246451-EA8C-469C-94CB-935E41CBCBCF}" srcId="{52B51A28-C7EE-4D50-91DD-B8C735AFD362}" destId="{C5DDDC41-01A8-48E6-82BF-B81EFC641375}" srcOrd="0" destOrd="0" parTransId="{1410D995-67FB-43E5-BB05-25B4CAC475FD}" sibTransId="{D0E6BF3F-0D4A-4EDB-9531-24DCB83EAA6A}"/>
    <dgm:cxn modelId="{AD8EB620-F770-403B-8120-B2191410DDBA}" srcId="{C5DDDC41-01A8-48E6-82BF-B81EFC641375}" destId="{028E18F1-3C10-4568-BF29-902F649405F2}" srcOrd="0" destOrd="0" parTransId="{0E7E3224-E4FC-4001-B314-5352DF46E6C7}" sibTransId="{6CA8EE78-5919-4D66-87BC-E936B3E36E7C}"/>
    <dgm:cxn modelId="{FBE62AC5-9DC4-48E9-977C-7A04F5A90C8A}" type="presOf" srcId="{60B06DCB-0D1F-4B60-8FC4-CBB681200455}" destId="{C6D2D56D-73B7-42AF-95BD-85774EA49AE3}" srcOrd="0" destOrd="0" presId="urn:microsoft.com/office/officeart/2008/layout/AlternatingHexagons"/>
    <dgm:cxn modelId="{64306183-7F9A-4ECF-82B1-2E6CE1479798}" srcId="{52B51A28-C7EE-4D50-91DD-B8C735AFD362}" destId="{56886814-90D5-4D06-90EA-6432EE6626EF}" srcOrd="2" destOrd="0" parTransId="{EBB269B2-929D-45EE-98C1-D3AF8225E6AF}" sibTransId="{10F31074-0A60-4681-A903-1D7A88E649EF}"/>
    <dgm:cxn modelId="{0E1DF87D-F419-4132-B658-D84F64CDC11B}" srcId="{5766C4EC-201D-42ED-80BA-D332AFD3C39C}" destId="{EB91DDC3-601A-498C-92D5-382A5B62D500}" srcOrd="0" destOrd="0" parTransId="{A1852B5C-2388-4F73-A7AB-D0F814843ADA}" sibTransId="{612A1C6C-08BC-4AB8-B20B-219FF2307553}"/>
    <dgm:cxn modelId="{1B0219ED-FCAC-40A4-9A6E-30C55C848B74}" type="presOf" srcId="{028E18F1-3C10-4568-BF29-902F649405F2}" destId="{8D1A6619-C916-4B13-AF06-844F0CAC5AEE}" srcOrd="0" destOrd="0" presId="urn:microsoft.com/office/officeart/2008/layout/AlternatingHexagons"/>
    <dgm:cxn modelId="{19FFBFE7-476D-4739-B4EC-8FB97585CD1E}" srcId="{52B51A28-C7EE-4D50-91DD-B8C735AFD362}" destId="{5766C4EC-201D-42ED-80BA-D332AFD3C39C}" srcOrd="1" destOrd="0" parTransId="{D5770B16-C5A1-417E-8C0F-D1A86333B4B6}" sibTransId="{CFDC403E-AC21-48C1-95A0-D540565A427D}"/>
    <dgm:cxn modelId="{AD48B8C8-9B73-47F3-9B78-4BC2D169E474}" type="presOf" srcId="{CFDC403E-AC21-48C1-95A0-D540565A427D}" destId="{77195148-C960-47AC-8EAF-E549927D6479}" srcOrd="0" destOrd="0" presId="urn:microsoft.com/office/officeart/2008/layout/AlternatingHexagons"/>
    <dgm:cxn modelId="{C88CCD3A-5694-4EBD-9154-0C585AA4AE9C}" type="presOf" srcId="{EB91DDC3-601A-498C-92D5-382A5B62D500}" destId="{1E7B831B-B119-45D0-9E71-6FAD0DACC13E}" srcOrd="0" destOrd="0" presId="urn:microsoft.com/office/officeart/2008/layout/AlternatingHexagons"/>
    <dgm:cxn modelId="{BA999687-BEE4-49A3-A4E0-47E3AC8C8323}" type="presOf" srcId="{10F31074-0A60-4681-A903-1D7A88E649EF}" destId="{681BC197-F13D-42F3-AB9D-8CF9E9FC3CAC}" srcOrd="0" destOrd="0" presId="urn:microsoft.com/office/officeart/2008/layout/AlternatingHexagons"/>
    <dgm:cxn modelId="{2E9F814A-6C24-4583-BF07-4F8521CFB9C0}" type="presOf" srcId="{56886814-90D5-4D06-90EA-6432EE6626EF}" destId="{1FA7AA1F-06C2-47BC-9BB2-D171338CABE5}" srcOrd="0" destOrd="0" presId="urn:microsoft.com/office/officeart/2008/layout/AlternatingHexagons"/>
    <dgm:cxn modelId="{DAC88766-EA97-4F9C-B33F-28D9671583A2}" type="presParOf" srcId="{A1EA14AF-CF95-4B15-AB59-618DCB8D35C6}" destId="{0DA23FD7-C68C-4D5E-B8F6-169A99DF68EF}" srcOrd="0" destOrd="0" presId="urn:microsoft.com/office/officeart/2008/layout/AlternatingHexagons"/>
    <dgm:cxn modelId="{9E7C6E09-361E-4335-8252-3DAC196C84D4}" type="presParOf" srcId="{0DA23FD7-C68C-4D5E-B8F6-169A99DF68EF}" destId="{9B4571FC-0784-4444-B841-B319B45B6D12}" srcOrd="0" destOrd="0" presId="urn:microsoft.com/office/officeart/2008/layout/AlternatingHexagons"/>
    <dgm:cxn modelId="{970B59ED-FD40-47CF-99D5-48BD6CF1B8FF}" type="presParOf" srcId="{0DA23FD7-C68C-4D5E-B8F6-169A99DF68EF}" destId="{8D1A6619-C916-4B13-AF06-844F0CAC5AEE}" srcOrd="1" destOrd="0" presId="urn:microsoft.com/office/officeart/2008/layout/AlternatingHexagons"/>
    <dgm:cxn modelId="{DC772543-F52F-40DF-962F-48041847A041}" type="presParOf" srcId="{0DA23FD7-C68C-4D5E-B8F6-169A99DF68EF}" destId="{B1BE836F-E340-4909-B0B9-8A5DBCB80C07}" srcOrd="2" destOrd="0" presId="urn:microsoft.com/office/officeart/2008/layout/AlternatingHexagons"/>
    <dgm:cxn modelId="{6E2BE3FE-89F6-4C2E-9B39-E5C6F3B1DB59}" type="presParOf" srcId="{0DA23FD7-C68C-4D5E-B8F6-169A99DF68EF}" destId="{D047253E-2D3F-4B13-8F92-4A8B79855E63}" srcOrd="3" destOrd="0" presId="urn:microsoft.com/office/officeart/2008/layout/AlternatingHexagons"/>
    <dgm:cxn modelId="{3188EC40-E7CB-467E-BF49-4455D9694D5C}" type="presParOf" srcId="{0DA23FD7-C68C-4D5E-B8F6-169A99DF68EF}" destId="{DEE04152-58B4-453F-A1FF-739B851B097C}" srcOrd="4" destOrd="0" presId="urn:microsoft.com/office/officeart/2008/layout/AlternatingHexagons"/>
    <dgm:cxn modelId="{65182A8C-DBB9-491E-8196-A0327FBDA361}" type="presParOf" srcId="{A1EA14AF-CF95-4B15-AB59-618DCB8D35C6}" destId="{B8E15042-68DC-44B9-8435-1A2551185CAC}" srcOrd="1" destOrd="0" presId="urn:microsoft.com/office/officeart/2008/layout/AlternatingHexagons"/>
    <dgm:cxn modelId="{4E7D2FA8-B158-4387-A2E9-323F903DCDF3}" type="presParOf" srcId="{A1EA14AF-CF95-4B15-AB59-618DCB8D35C6}" destId="{E345D2A2-4C1E-4360-B826-DE03AEC207C1}" srcOrd="2" destOrd="0" presId="urn:microsoft.com/office/officeart/2008/layout/AlternatingHexagons"/>
    <dgm:cxn modelId="{A4F6B87B-ADA3-4F0D-83FF-077E960E45CF}" type="presParOf" srcId="{E345D2A2-4C1E-4360-B826-DE03AEC207C1}" destId="{DDE9B825-9A7C-4733-8E1C-C031DCB78C59}" srcOrd="0" destOrd="0" presId="urn:microsoft.com/office/officeart/2008/layout/AlternatingHexagons"/>
    <dgm:cxn modelId="{87990B89-FA42-4DA2-B207-2606267A7651}" type="presParOf" srcId="{E345D2A2-4C1E-4360-B826-DE03AEC207C1}" destId="{1E7B831B-B119-45D0-9E71-6FAD0DACC13E}" srcOrd="1" destOrd="0" presId="urn:microsoft.com/office/officeart/2008/layout/AlternatingHexagons"/>
    <dgm:cxn modelId="{0F07AED8-4CFA-4E60-B753-62B2806747D5}" type="presParOf" srcId="{E345D2A2-4C1E-4360-B826-DE03AEC207C1}" destId="{70AF8C28-C21D-4E15-9901-EA8BD00F24BF}" srcOrd="2" destOrd="0" presId="urn:microsoft.com/office/officeart/2008/layout/AlternatingHexagons"/>
    <dgm:cxn modelId="{5C5BE681-D7D2-470D-817F-BE52711C5AAE}" type="presParOf" srcId="{E345D2A2-4C1E-4360-B826-DE03AEC207C1}" destId="{7ABC7F67-C1FC-49DE-B387-9777BA193E8E}" srcOrd="3" destOrd="0" presId="urn:microsoft.com/office/officeart/2008/layout/AlternatingHexagons"/>
    <dgm:cxn modelId="{86F195DD-432B-4DDD-859B-12E77A04DCAF}" type="presParOf" srcId="{E345D2A2-4C1E-4360-B826-DE03AEC207C1}" destId="{77195148-C960-47AC-8EAF-E549927D6479}" srcOrd="4" destOrd="0" presId="urn:microsoft.com/office/officeart/2008/layout/AlternatingHexagons"/>
    <dgm:cxn modelId="{24E60DEE-2CA4-41D1-A868-6B5FBCD518D3}" type="presParOf" srcId="{A1EA14AF-CF95-4B15-AB59-618DCB8D35C6}" destId="{B78D76D8-E7EC-44DA-BE8A-C6F421DB0F1E}" srcOrd="3" destOrd="0" presId="urn:microsoft.com/office/officeart/2008/layout/AlternatingHexagons"/>
    <dgm:cxn modelId="{95C0D7A8-7958-4C34-AB48-7A9819ED89D1}" type="presParOf" srcId="{A1EA14AF-CF95-4B15-AB59-618DCB8D35C6}" destId="{7FDE9568-2241-4DE7-8BAF-EC25750FF1C2}" srcOrd="4" destOrd="0" presId="urn:microsoft.com/office/officeart/2008/layout/AlternatingHexagons"/>
    <dgm:cxn modelId="{D36D8F81-E215-4D9F-AC96-22D23556B023}" type="presParOf" srcId="{7FDE9568-2241-4DE7-8BAF-EC25750FF1C2}" destId="{1FA7AA1F-06C2-47BC-9BB2-D171338CABE5}" srcOrd="0" destOrd="0" presId="urn:microsoft.com/office/officeart/2008/layout/AlternatingHexagons"/>
    <dgm:cxn modelId="{9B25DD70-BC0D-4F75-BE83-00D3BB88D609}" type="presParOf" srcId="{7FDE9568-2241-4DE7-8BAF-EC25750FF1C2}" destId="{C6D2D56D-73B7-42AF-95BD-85774EA49AE3}" srcOrd="1" destOrd="0" presId="urn:microsoft.com/office/officeart/2008/layout/AlternatingHexagons"/>
    <dgm:cxn modelId="{EBCEDEDD-A118-4D52-9803-C499009D948F}" type="presParOf" srcId="{7FDE9568-2241-4DE7-8BAF-EC25750FF1C2}" destId="{008FD865-75FE-4B4B-845A-3D64452D311B}" srcOrd="2" destOrd="0" presId="urn:microsoft.com/office/officeart/2008/layout/AlternatingHexagons"/>
    <dgm:cxn modelId="{078294FF-43A5-431E-A579-107B5621E099}" type="presParOf" srcId="{7FDE9568-2241-4DE7-8BAF-EC25750FF1C2}" destId="{EC001858-94D2-45C5-971F-8E9D9418459C}" srcOrd="3" destOrd="0" presId="urn:microsoft.com/office/officeart/2008/layout/AlternatingHexagons"/>
    <dgm:cxn modelId="{EC5D3822-F65C-4EAE-8771-5228D692A0DA}" type="presParOf" srcId="{7FDE9568-2241-4DE7-8BAF-EC25750FF1C2}" destId="{681BC197-F13D-42F3-AB9D-8CF9E9FC3CAC}" srcOrd="4" destOrd="0" presId="urn:microsoft.com/office/officeart/2008/layout/AlternatingHexagon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DC3AC8-C50D-496D-81DD-631E7EB953B5}" type="doc">
      <dgm:prSet loTypeId="urn:microsoft.com/office/officeart/2005/8/layout/pList2#1" loCatId="list" qsTypeId="urn:microsoft.com/office/officeart/2005/8/quickstyle/3d1" qsCatId="3D" csTypeId="urn:microsoft.com/office/officeart/2005/8/colors/colorful1#2" csCatId="colorful" phldr="1"/>
      <dgm:spPr/>
      <dgm:t>
        <a:bodyPr/>
        <a:lstStyle/>
        <a:p>
          <a:endParaRPr lang="en-US"/>
        </a:p>
      </dgm:t>
    </dgm:pt>
    <dgm:pt modelId="{69168C28-5133-41DC-9DEB-A10244329BCF}">
      <dgm:prSet phldrT="[Text]" custT="1"/>
      <dgm:spPr/>
      <dgm:t>
        <a:bodyPr/>
        <a:lstStyle/>
        <a:p>
          <a:r>
            <a:rPr lang="en-US" sz="2700" dirty="0" smtClean="0"/>
            <a:t>Responsivity</a:t>
          </a:r>
        </a:p>
        <a:p>
          <a:r>
            <a:rPr lang="en-US" sz="2700" dirty="0" smtClean="0"/>
            <a:t>Needs </a:t>
          </a:r>
        </a:p>
        <a:p>
          <a:endParaRPr lang="en-US" sz="2700" dirty="0" smtClean="0"/>
        </a:p>
        <a:p>
          <a:r>
            <a:rPr lang="en-US" sz="4400" dirty="0" smtClean="0"/>
            <a:t>Early</a:t>
          </a:r>
          <a:endParaRPr lang="en-US" sz="4400" dirty="0"/>
        </a:p>
      </dgm:t>
    </dgm:pt>
    <dgm:pt modelId="{6F9CCDA4-CEEB-4299-BCAE-5DAF37AABD90}" type="parTrans" cxnId="{09AF7ACF-0359-42B9-BDD0-EC78603B812A}">
      <dgm:prSet/>
      <dgm:spPr/>
      <dgm:t>
        <a:bodyPr/>
        <a:lstStyle/>
        <a:p>
          <a:endParaRPr lang="en-US"/>
        </a:p>
      </dgm:t>
    </dgm:pt>
    <dgm:pt modelId="{5872DFFF-D385-4EC6-930D-30F94208BBBA}" type="sibTrans" cxnId="{09AF7ACF-0359-42B9-BDD0-EC78603B812A}">
      <dgm:prSet/>
      <dgm:spPr/>
      <dgm:t>
        <a:bodyPr/>
        <a:lstStyle/>
        <a:p>
          <a:endParaRPr lang="en-US"/>
        </a:p>
      </dgm:t>
    </dgm:pt>
    <dgm:pt modelId="{F93B71E0-0457-4778-9D74-4C0AF6B5D99E}">
      <dgm:prSet phldrT="[Text]" custT="1"/>
      <dgm:spPr/>
      <dgm:t>
        <a:bodyPr/>
        <a:lstStyle/>
        <a:p>
          <a:r>
            <a:rPr lang="en-US" sz="2700" dirty="0" smtClean="0"/>
            <a:t>Criminogenic</a:t>
          </a:r>
        </a:p>
        <a:p>
          <a:r>
            <a:rPr lang="en-US" sz="2700" dirty="0" smtClean="0"/>
            <a:t>Needs</a:t>
          </a:r>
        </a:p>
        <a:p>
          <a:endParaRPr lang="en-US" sz="2700" dirty="0" smtClean="0"/>
        </a:p>
        <a:p>
          <a:r>
            <a:rPr lang="en-US" sz="4400" dirty="0" smtClean="0"/>
            <a:t>Middle</a:t>
          </a:r>
          <a:endParaRPr lang="en-US" sz="4400" dirty="0"/>
        </a:p>
      </dgm:t>
    </dgm:pt>
    <dgm:pt modelId="{78D0C5CB-E4A2-4E78-BE78-9DC6327C3A09}" type="parTrans" cxnId="{1E130212-FDD4-43F3-AF5B-FF2D0A96B820}">
      <dgm:prSet/>
      <dgm:spPr/>
      <dgm:t>
        <a:bodyPr/>
        <a:lstStyle/>
        <a:p>
          <a:endParaRPr lang="en-US"/>
        </a:p>
      </dgm:t>
    </dgm:pt>
    <dgm:pt modelId="{2BD80209-AB25-4C30-8AA4-245A48BE74C2}" type="sibTrans" cxnId="{1E130212-FDD4-43F3-AF5B-FF2D0A96B820}">
      <dgm:prSet/>
      <dgm:spPr/>
      <dgm:t>
        <a:bodyPr/>
        <a:lstStyle/>
        <a:p>
          <a:endParaRPr lang="en-US"/>
        </a:p>
      </dgm:t>
    </dgm:pt>
    <dgm:pt modelId="{EE26AE24-A17A-4FE5-9767-08D7C5269F54}">
      <dgm:prSet phldrT="[Text]" custT="1"/>
      <dgm:spPr/>
      <dgm:t>
        <a:bodyPr/>
        <a:lstStyle/>
        <a:p>
          <a:r>
            <a:rPr lang="en-US" sz="2700" dirty="0" smtClean="0"/>
            <a:t>Maintenance</a:t>
          </a:r>
        </a:p>
        <a:p>
          <a:r>
            <a:rPr lang="en-US" sz="2700" dirty="0" smtClean="0"/>
            <a:t>Needs</a:t>
          </a:r>
        </a:p>
        <a:p>
          <a:endParaRPr lang="en-US" sz="2700" dirty="0" smtClean="0"/>
        </a:p>
        <a:p>
          <a:r>
            <a:rPr lang="en-US" sz="4400" dirty="0" smtClean="0"/>
            <a:t>Late</a:t>
          </a:r>
          <a:endParaRPr lang="en-US" sz="4400" dirty="0"/>
        </a:p>
      </dgm:t>
    </dgm:pt>
    <dgm:pt modelId="{46EC7773-1196-4F01-8251-0BA97A294FFB}" type="parTrans" cxnId="{90521ACA-6C1F-49CD-BF79-847975A3B710}">
      <dgm:prSet/>
      <dgm:spPr/>
      <dgm:t>
        <a:bodyPr/>
        <a:lstStyle/>
        <a:p>
          <a:endParaRPr lang="en-US"/>
        </a:p>
      </dgm:t>
    </dgm:pt>
    <dgm:pt modelId="{C8FF5FD8-DFB9-476E-A8A2-19230BA3886A}" type="sibTrans" cxnId="{90521ACA-6C1F-49CD-BF79-847975A3B710}">
      <dgm:prSet/>
      <dgm:spPr/>
      <dgm:t>
        <a:bodyPr/>
        <a:lstStyle/>
        <a:p>
          <a:endParaRPr lang="en-US"/>
        </a:p>
      </dgm:t>
    </dgm:pt>
    <dgm:pt modelId="{AC025C2B-4EAC-4A83-B7ED-F2570FB90A9D}" type="pres">
      <dgm:prSet presAssocID="{12DC3AC8-C50D-496D-81DD-631E7EB953B5}" presName="Name0" presStyleCnt="0">
        <dgm:presLayoutVars>
          <dgm:dir/>
          <dgm:resizeHandles val="exact"/>
        </dgm:presLayoutVars>
      </dgm:prSet>
      <dgm:spPr/>
      <dgm:t>
        <a:bodyPr/>
        <a:lstStyle/>
        <a:p>
          <a:endParaRPr lang="en-US"/>
        </a:p>
      </dgm:t>
    </dgm:pt>
    <dgm:pt modelId="{50B39BBD-950B-431B-ADD6-300AB2DD9C18}" type="pres">
      <dgm:prSet presAssocID="{12DC3AC8-C50D-496D-81DD-631E7EB953B5}" presName="bkgdShp" presStyleLbl="alignAccFollowNode1" presStyleIdx="0" presStyleCnt="1"/>
      <dgm:spPr/>
    </dgm:pt>
    <dgm:pt modelId="{797D5529-F59A-4EC9-8E24-6BE497D21FE8}" type="pres">
      <dgm:prSet presAssocID="{12DC3AC8-C50D-496D-81DD-631E7EB953B5}" presName="linComp" presStyleCnt="0"/>
      <dgm:spPr/>
    </dgm:pt>
    <dgm:pt modelId="{633E0BCE-7736-441A-AC98-5E7C0FD2171E}" type="pres">
      <dgm:prSet presAssocID="{69168C28-5133-41DC-9DEB-A10244329BCF}" presName="compNode" presStyleCnt="0"/>
      <dgm:spPr/>
    </dgm:pt>
    <dgm:pt modelId="{D25766AC-A050-477F-87F8-4F6FDE2E8551}" type="pres">
      <dgm:prSet presAssocID="{69168C28-5133-41DC-9DEB-A10244329BCF}" presName="node" presStyleLbl="node1" presStyleIdx="0" presStyleCnt="3">
        <dgm:presLayoutVars>
          <dgm:bulletEnabled val="1"/>
        </dgm:presLayoutVars>
      </dgm:prSet>
      <dgm:spPr/>
      <dgm:t>
        <a:bodyPr/>
        <a:lstStyle/>
        <a:p>
          <a:endParaRPr lang="en-US"/>
        </a:p>
      </dgm:t>
    </dgm:pt>
    <dgm:pt modelId="{D38A5A55-7287-4A57-8234-99590556D5B3}" type="pres">
      <dgm:prSet presAssocID="{69168C28-5133-41DC-9DEB-A10244329BCF}" presName="invisiNode" presStyleLbl="node1" presStyleIdx="0" presStyleCnt="3"/>
      <dgm:spPr/>
    </dgm:pt>
    <dgm:pt modelId="{2AB2C963-257A-44ED-ACC3-44662B276868}" type="pres">
      <dgm:prSet presAssocID="{69168C28-5133-41DC-9DEB-A10244329BCF}" presName="imagNode" presStyleLbl="fgImgPlace1" presStyleIdx="0" presStyleCnt="3"/>
      <dgm:spPr/>
      <dgm:t>
        <a:bodyPr/>
        <a:lstStyle/>
        <a:p>
          <a:endParaRPr lang="en-US"/>
        </a:p>
      </dgm:t>
    </dgm:pt>
    <dgm:pt modelId="{8383D697-F9AE-461C-A8C7-FAAFFC8D6090}" type="pres">
      <dgm:prSet presAssocID="{5872DFFF-D385-4EC6-930D-30F94208BBBA}" presName="sibTrans" presStyleLbl="sibTrans2D1" presStyleIdx="0" presStyleCnt="0"/>
      <dgm:spPr/>
      <dgm:t>
        <a:bodyPr/>
        <a:lstStyle/>
        <a:p>
          <a:endParaRPr lang="en-US"/>
        </a:p>
      </dgm:t>
    </dgm:pt>
    <dgm:pt modelId="{D6157381-68F7-4EE0-B1A1-88E9106C75BD}" type="pres">
      <dgm:prSet presAssocID="{F93B71E0-0457-4778-9D74-4C0AF6B5D99E}" presName="compNode" presStyleCnt="0"/>
      <dgm:spPr/>
    </dgm:pt>
    <dgm:pt modelId="{9C8C4741-DAE2-4644-9B91-6F4CDE17EF5D}" type="pres">
      <dgm:prSet presAssocID="{F93B71E0-0457-4778-9D74-4C0AF6B5D99E}" presName="node" presStyleLbl="node1" presStyleIdx="1" presStyleCnt="3">
        <dgm:presLayoutVars>
          <dgm:bulletEnabled val="1"/>
        </dgm:presLayoutVars>
      </dgm:prSet>
      <dgm:spPr/>
      <dgm:t>
        <a:bodyPr/>
        <a:lstStyle/>
        <a:p>
          <a:endParaRPr lang="en-US"/>
        </a:p>
      </dgm:t>
    </dgm:pt>
    <dgm:pt modelId="{BF0BE2D0-F301-4289-BD43-9334FF55A92E}" type="pres">
      <dgm:prSet presAssocID="{F93B71E0-0457-4778-9D74-4C0AF6B5D99E}" presName="invisiNode" presStyleLbl="node1" presStyleIdx="1" presStyleCnt="3"/>
      <dgm:spPr/>
    </dgm:pt>
    <dgm:pt modelId="{004B39B7-7DB1-4AED-A2C6-D3DA9189D9E0}" type="pres">
      <dgm:prSet presAssocID="{F93B71E0-0457-4778-9D74-4C0AF6B5D99E}" presName="imagNode" presStyleLbl="fgImgPlace1" presStyleIdx="1" presStyleCnt="3"/>
      <dgm:spPr/>
      <dgm:t>
        <a:bodyPr/>
        <a:lstStyle/>
        <a:p>
          <a:endParaRPr lang="en-US"/>
        </a:p>
      </dgm:t>
    </dgm:pt>
    <dgm:pt modelId="{D1536F76-245D-4CA2-9105-30FDA50A024C}" type="pres">
      <dgm:prSet presAssocID="{2BD80209-AB25-4C30-8AA4-245A48BE74C2}" presName="sibTrans" presStyleLbl="sibTrans2D1" presStyleIdx="0" presStyleCnt="0"/>
      <dgm:spPr/>
      <dgm:t>
        <a:bodyPr/>
        <a:lstStyle/>
        <a:p>
          <a:endParaRPr lang="en-US"/>
        </a:p>
      </dgm:t>
    </dgm:pt>
    <dgm:pt modelId="{1312A81C-1414-48F2-8A92-9071F88AA9E9}" type="pres">
      <dgm:prSet presAssocID="{EE26AE24-A17A-4FE5-9767-08D7C5269F54}" presName="compNode" presStyleCnt="0"/>
      <dgm:spPr/>
    </dgm:pt>
    <dgm:pt modelId="{4406C624-5F33-41D5-B26C-04A38F693059}" type="pres">
      <dgm:prSet presAssocID="{EE26AE24-A17A-4FE5-9767-08D7C5269F54}" presName="node" presStyleLbl="node1" presStyleIdx="2" presStyleCnt="3">
        <dgm:presLayoutVars>
          <dgm:bulletEnabled val="1"/>
        </dgm:presLayoutVars>
      </dgm:prSet>
      <dgm:spPr/>
      <dgm:t>
        <a:bodyPr/>
        <a:lstStyle/>
        <a:p>
          <a:endParaRPr lang="en-US"/>
        </a:p>
      </dgm:t>
    </dgm:pt>
    <dgm:pt modelId="{8191C720-19E8-433D-A85B-ACDD13DF92AD}" type="pres">
      <dgm:prSet presAssocID="{EE26AE24-A17A-4FE5-9767-08D7C5269F54}" presName="invisiNode" presStyleLbl="node1" presStyleIdx="2" presStyleCnt="3"/>
      <dgm:spPr/>
    </dgm:pt>
    <dgm:pt modelId="{C07D4B0D-3CC8-49AC-855F-E89C923FEF3C}" type="pres">
      <dgm:prSet presAssocID="{EE26AE24-A17A-4FE5-9767-08D7C5269F54}" presName="imagNode" presStyleLbl="fgImgPlace1" presStyleIdx="2" presStyleCnt="3"/>
      <dgm:spPr/>
      <dgm:t>
        <a:bodyPr/>
        <a:lstStyle/>
        <a:p>
          <a:endParaRPr lang="en-US"/>
        </a:p>
      </dgm:t>
    </dgm:pt>
  </dgm:ptLst>
  <dgm:cxnLst>
    <dgm:cxn modelId="{2B64D877-AEE4-4510-ADC0-654545A63BCE}" type="presOf" srcId="{2BD80209-AB25-4C30-8AA4-245A48BE74C2}" destId="{D1536F76-245D-4CA2-9105-30FDA50A024C}" srcOrd="0" destOrd="0" presId="urn:microsoft.com/office/officeart/2005/8/layout/pList2#1"/>
    <dgm:cxn modelId="{91E7B9B2-C1A7-42F4-8944-0C316E4A89C3}" type="presOf" srcId="{12DC3AC8-C50D-496D-81DD-631E7EB953B5}" destId="{AC025C2B-4EAC-4A83-B7ED-F2570FB90A9D}" srcOrd="0" destOrd="0" presId="urn:microsoft.com/office/officeart/2005/8/layout/pList2#1"/>
    <dgm:cxn modelId="{E2D12CFF-27BC-4B21-8B1F-10205A38A9EC}" type="presOf" srcId="{69168C28-5133-41DC-9DEB-A10244329BCF}" destId="{D25766AC-A050-477F-87F8-4F6FDE2E8551}" srcOrd="0" destOrd="0" presId="urn:microsoft.com/office/officeart/2005/8/layout/pList2#1"/>
    <dgm:cxn modelId="{90521ACA-6C1F-49CD-BF79-847975A3B710}" srcId="{12DC3AC8-C50D-496D-81DD-631E7EB953B5}" destId="{EE26AE24-A17A-4FE5-9767-08D7C5269F54}" srcOrd="2" destOrd="0" parTransId="{46EC7773-1196-4F01-8251-0BA97A294FFB}" sibTransId="{C8FF5FD8-DFB9-476E-A8A2-19230BA3886A}"/>
    <dgm:cxn modelId="{0DEFFF67-8AFA-43B4-AB3A-D234751791EB}" type="presOf" srcId="{F93B71E0-0457-4778-9D74-4C0AF6B5D99E}" destId="{9C8C4741-DAE2-4644-9B91-6F4CDE17EF5D}" srcOrd="0" destOrd="0" presId="urn:microsoft.com/office/officeart/2005/8/layout/pList2#1"/>
    <dgm:cxn modelId="{1E130212-FDD4-43F3-AF5B-FF2D0A96B820}" srcId="{12DC3AC8-C50D-496D-81DD-631E7EB953B5}" destId="{F93B71E0-0457-4778-9D74-4C0AF6B5D99E}" srcOrd="1" destOrd="0" parTransId="{78D0C5CB-E4A2-4E78-BE78-9DC6327C3A09}" sibTransId="{2BD80209-AB25-4C30-8AA4-245A48BE74C2}"/>
    <dgm:cxn modelId="{F68D5D9B-F3E0-43CC-A1F4-3CEA3DF2B9AC}" type="presOf" srcId="{5872DFFF-D385-4EC6-930D-30F94208BBBA}" destId="{8383D697-F9AE-461C-A8C7-FAAFFC8D6090}" srcOrd="0" destOrd="0" presId="urn:microsoft.com/office/officeart/2005/8/layout/pList2#1"/>
    <dgm:cxn modelId="{09AF7ACF-0359-42B9-BDD0-EC78603B812A}" srcId="{12DC3AC8-C50D-496D-81DD-631E7EB953B5}" destId="{69168C28-5133-41DC-9DEB-A10244329BCF}" srcOrd="0" destOrd="0" parTransId="{6F9CCDA4-CEEB-4299-BCAE-5DAF37AABD90}" sibTransId="{5872DFFF-D385-4EC6-930D-30F94208BBBA}"/>
    <dgm:cxn modelId="{135CB2B2-1A18-42F7-8152-A9D63C183E0E}" type="presOf" srcId="{EE26AE24-A17A-4FE5-9767-08D7C5269F54}" destId="{4406C624-5F33-41D5-B26C-04A38F693059}" srcOrd="0" destOrd="0" presId="urn:microsoft.com/office/officeart/2005/8/layout/pList2#1"/>
    <dgm:cxn modelId="{134D8E46-D74E-4D64-B2AD-52D88FAA0B87}" type="presParOf" srcId="{AC025C2B-4EAC-4A83-B7ED-F2570FB90A9D}" destId="{50B39BBD-950B-431B-ADD6-300AB2DD9C18}" srcOrd="0" destOrd="0" presId="urn:microsoft.com/office/officeart/2005/8/layout/pList2#1"/>
    <dgm:cxn modelId="{E71DEA56-A4D3-46B9-9529-0604FB5FD7AB}" type="presParOf" srcId="{AC025C2B-4EAC-4A83-B7ED-F2570FB90A9D}" destId="{797D5529-F59A-4EC9-8E24-6BE497D21FE8}" srcOrd="1" destOrd="0" presId="urn:microsoft.com/office/officeart/2005/8/layout/pList2#1"/>
    <dgm:cxn modelId="{2094BC30-BAF1-43D6-8E60-503B42816A0E}" type="presParOf" srcId="{797D5529-F59A-4EC9-8E24-6BE497D21FE8}" destId="{633E0BCE-7736-441A-AC98-5E7C0FD2171E}" srcOrd="0" destOrd="0" presId="urn:microsoft.com/office/officeart/2005/8/layout/pList2#1"/>
    <dgm:cxn modelId="{8704536E-827C-4A94-AC01-C6ED8F66287B}" type="presParOf" srcId="{633E0BCE-7736-441A-AC98-5E7C0FD2171E}" destId="{D25766AC-A050-477F-87F8-4F6FDE2E8551}" srcOrd="0" destOrd="0" presId="urn:microsoft.com/office/officeart/2005/8/layout/pList2#1"/>
    <dgm:cxn modelId="{33C78F7A-8D32-4882-A332-BACBD46D2DCC}" type="presParOf" srcId="{633E0BCE-7736-441A-AC98-5E7C0FD2171E}" destId="{D38A5A55-7287-4A57-8234-99590556D5B3}" srcOrd="1" destOrd="0" presId="urn:microsoft.com/office/officeart/2005/8/layout/pList2#1"/>
    <dgm:cxn modelId="{FD35557A-22A2-41A1-8136-E700C8A25A5A}" type="presParOf" srcId="{633E0BCE-7736-441A-AC98-5E7C0FD2171E}" destId="{2AB2C963-257A-44ED-ACC3-44662B276868}" srcOrd="2" destOrd="0" presId="urn:microsoft.com/office/officeart/2005/8/layout/pList2#1"/>
    <dgm:cxn modelId="{0E29186F-5576-4501-9B08-2EA6EE0B0BE5}" type="presParOf" srcId="{797D5529-F59A-4EC9-8E24-6BE497D21FE8}" destId="{8383D697-F9AE-461C-A8C7-FAAFFC8D6090}" srcOrd="1" destOrd="0" presId="urn:microsoft.com/office/officeart/2005/8/layout/pList2#1"/>
    <dgm:cxn modelId="{D6E698B8-6389-487F-864C-7E539D031D87}" type="presParOf" srcId="{797D5529-F59A-4EC9-8E24-6BE497D21FE8}" destId="{D6157381-68F7-4EE0-B1A1-88E9106C75BD}" srcOrd="2" destOrd="0" presId="urn:microsoft.com/office/officeart/2005/8/layout/pList2#1"/>
    <dgm:cxn modelId="{753E1C8A-EB92-49FF-B81E-6392FAD16FBC}" type="presParOf" srcId="{D6157381-68F7-4EE0-B1A1-88E9106C75BD}" destId="{9C8C4741-DAE2-4644-9B91-6F4CDE17EF5D}" srcOrd="0" destOrd="0" presId="urn:microsoft.com/office/officeart/2005/8/layout/pList2#1"/>
    <dgm:cxn modelId="{AF6C9DE0-AA42-49CC-BAA1-89B093936963}" type="presParOf" srcId="{D6157381-68F7-4EE0-B1A1-88E9106C75BD}" destId="{BF0BE2D0-F301-4289-BD43-9334FF55A92E}" srcOrd="1" destOrd="0" presId="urn:microsoft.com/office/officeart/2005/8/layout/pList2#1"/>
    <dgm:cxn modelId="{8F95DD96-ECA7-4BA7-B247-A2F1C7E277CD}" type="presParOf" srcId="{D6157381-68F7-4EE0-B1A1-88E9106C75BD}" destId="{004B39B7-7DB1-4AED-A2C6-D3DA9189D9E0}" srcOrd="2" destOrd="0" presId="urn:microsoft.com/office/officeart/2005/8/layout/pList2#1"/>
    <dgm:cxn modelId="{1AD208D3-37C3-4C25-98CE-BDCBF924B0E4}" type="presParOf" srcId="{797D5529-F59A-4EC9-8E24-6BE497D21FE8}" destId="{D1536F76-245D-4CA2-9105-30FDA50A024C}" srcOrd="3" destOrd="0" presId="urn:microsoft.com/office/officeart/2005/8/layout/pList2#1"/>
    <dgm:cxn modelId="{E470CEA0-09ED-4969-B98E-63545F2677DF}" type="presParOf" srcId="{797D5529-F59A-4EC9-8E24-6BE497D21FE8}" destId="{1312A81C-1414-48F2-8A92-9071F88AA9E9}" srcOrd="4" destOrd="0" presId="urn:microsoft.com/office/officeart/2005/8/layout/pList2#1"/>
    <dgm:cxn modelId="{8A763433-D859-4F0F-8379-4590543A8944}" type="presParOf" srcId="{1312A81C-1414-48F2-8A92-9071F88AA9E9}" destId="{4406C624-5F33-41D5-B26C-04A38F693059}" srcOrd="0" destOrd="0" presId="urn:microsoft.com/office/officeart/2005/8/layout/pList2#1"/>
    <dgm:cxn modelId="{0701B46E-2E33-4BE8-B582-FF65009CA7C9}" type="presParOf" srcId="{1312A81C-1414-48F2-8A92-9071F88AA9E9}" destId="{8191C720-19E8-433D-A85B-ACDD13DF92AD}" srcOrd="1" destOrd="0" presId="urn:microsoft.com/office/officeart/2005/8/layout/pList2#1"/>
    <dgm:cxn modelId="{3D44E178-6957-4932-B47D-511FD0ED73E0}" type="presParOf" srcId="{1312A81C-1414-48F2-8A92-9071F88AA9E9}" destId="{C07D4B0D-3CC8-49AC-855F-E89C923FEF3C}" srcOrd="2" destOrd="0" presId="urn:microsoft.com/office/officeart/2005/8/layout/pList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AF24A4-E9C7-45E4-BD38-A0B2A7730BCF}" type="doc">
      <dgm:prSet loTypeId="urn:microsoft.com/office/officeart/2005/8/layout/matrix1" loCatId="matrix" qsTypeId="urn:microsoft.com/office/officeart/2005/8/quickstyle/3d1" qsCatId="3D" csTypeId="urn:microsoft.com/office/officeart/2005/8/colors/colorful1#4" csCatId="colorful" phldr="1"/>
      <dgm:spPr/>
      <dgm:t>
        <a:bodyPr/>
        <a:lstStyle/>
        <a:p>
          <a:endParaRPr lang="en-US"/>
        </a:p>
      </dgm:t>
    </dgm:pt>
    <dgm:pt modelId="{143B2809-F403-4B0C-96C8-BFE6D9015A70}">
      <dgm:prSet phldrT="[Text]" custT="1"/>
      <dgm:spPr/>
      <dgm:t>
        <a:bodyPr/>
        <a:lstStyle/>
        <a:p>
          <a:r>
            <a:rPr lang="en-US" sz="5400" b="1" dirty="0" smtClean="0"/>
            <a:t>Team</a:t>
          </a:r>
          <a:endParaRPr lang="en-US" sz="5400" b="1" dirty="0"/>
        </a:p>
      </dgm:t>
    </dgm:pt>
    <dgm:pt modelId="{E87521D0-D259-4646-9F35-D7101D44A545}" type="parTrans" cxnId="{C152AF16-9186-4964-846D-54B468BC27E9}">
      <dgm:prSet/>
      <dgm:spPr/>
      <dgm:t>
        <a:bodyPr/>
        <a:lstStyle/>
        <a:p>
          <a:endParaRPr lang="en-US"/>
        </a:p>
      </dgm:t>
    </dgm:pt>
    <dgm:pt modelId="{1AFA4132-CAC3-44A8-98DB-D6A7298CA38F}" type="sibTrans" cxnId="{C152AF16-9186-4964-846D-54B468BC27E9}">
      <dgm:prSet/>
      <dgm:spPr/>
      <dgm:t>
        <a:bodyPr/>
        <a:lstStyle/>
        <a:p>
          <a:endParaRPr lang="en-US"/>
        </a:p>
      </dgm:t>
    </dgm:pt>
    <dgm:pt modelId="{95231894-F745-4816-8687-CD08E7C8CAA0}">
      <dgm:prSet phldrT="[Text]"/>
      <dgm:spPr/>
      <dgm:t>
        <a:bodyPr/>
        <a:lstStyle/>
        <a:p>
          <a:r>
            <a:rPr lang="en-US" b="1" dirty="0" smtClean="0"/>
            <a:t>Composition &amp; Training</a:t>
          </a:r>
          <a:endParaRPr lang="en-US" b="1" dirty="0"/>
        </a:p>
      </dgm:t>
    </dgm:pt>
    <dgm:pt modelId="{EF44EE1D-2C8B-4DD3-9C84-F6F1CA66939E}" type="parTrans" cxnId="{16347A08-7D20-4E5C-9FA3-39C540F4C85D}">
      <dgm:prSet/>
      <dgm:spPr/>
      <dgm:t>
        <a:bodyPr/>
        <a:lstStyle/>
        <a:p>
          <a:endParaRPr lang="en-US"/>
        </a:p>
      </dgm:t>
    </dgm:pt>
    <dgm:pt modelId="{4FF7A1DA-1B83-4F54-8379-53F87A4FA7DA}" type="sibTrans" cxnId="{16347A08-7D20-4E5C-9FA3-39C540F4C85D}">
      <dgm:prSet/>
      <dgm:spPr/>
      <dgm:t>
        <a:bodyPr/>
        <a:lstStyle/>
        <a:p>
          <a:endParaRPr lang="en-US"/>
        </a:p>
      </dgm:t>
    </dgm:pt>
    <dgm:pt modelId="{3A308AA8-BFFE-4EDB-AC07-A3D9C5AF6CAD}">
      <dgm:prSet phldrT="[Text]"/>
      <dgm:spPr/>
      <dgm:t>
        <a:bodyPr/>
        <a:lstStyle/>
        <a:p>
          <a:r>
            <a:rPr lang="en-US" b="1" dirty="0" smtClean="0"/>
            <a:t>Pre-Court Staff Meetings &amp; Status Hearings</a:t>
          </a:r>
          <a:endParaRPr lang="en-US" b="1" dirty="0"/>
        </a:p>
      </dgm:t>
    </dgm:pt>
    <dgm:pt modelId="{53FC4E4D-89FB-4804-9F6B-2F3A408613FB}" type="parTrans" cxnId="{FA32EE65-1601-493F-A049-85F9C824486D}">
      <dgm:prSet/>
      <dgm:spPr/>
      <dgm:t>
        <a:bodyPr/>
        <a:lstStyle/>
        <a:p>
          <a:endParaRPr lang="en-US"/>
        </a:p>
      </dgm:t>
    </dgm:pt>
    <dgm:pt modelId="{BEA97315-E726-4CDD-833A-A5797DF10B07}" type="sibTrans" cxnId="{FA32EE65-1601-493F-A049-85F9C824486D}">
      <dgm:prSet/>
      <dgm:spPr/>
      <dgm:t>
        <a:bodyPr/>
        <a:lstStyle/>
        <a:p>
          <a:endParaRPr lang="en-US"/>
        </a:p>
      </dgm:t>
    </dgm:pt>
    <dgm:pt modelId="{A9415A50-EA2A-4DC4-AFB1-68D7F2FDC09A}">
      <dgm:prSet phldrT="[Text]"/>
      <dgm:spPr/>
      <dgm:t>
        <a:bodyPr/>
        <a:lstStyle/>
        <a:p>
          <a:r>
            <a:rPr lang="en-US" b="1" dirty="0" smtClean="0"/>
            <a:t>Sharing Information</a:t>
          </a:r>
          <a:endParaRPr lang="en-US" b="1" dirty="0"/>
        </a:p>
      </dgm:t>
    </dgm:pt>
    <dgm:pt modelId="{AA844E92-9413-4495-ABC8-890871548763}" type="parTrans" cxnId="{E2C0B5E5-A3A9-43C9-927D-F60B16F1519E}">
      <dgm:prSet/>
      <dgm:spPr/>
      <dgm:t>
        <a:bodyPr/>
        <a:lstStyle/>
        <a:p>
          <a:endParaRPr lang="en-US"/>
        </a:p>
      </dgm:t>
    </dgm:pt>
    <dgm:pt modelId="{7167C074-AB26-42CC-97CC-B7FD0E0AF2BD}" type="sibTrans" cxnId="{E2C0B5E5-A3A9-43C9-927D-F60B16F1519E}">
      <dgm:prSet/>
      <dgm:spPr/>
      <dgm:t>
        <a:bodyPr/>
        <a:lstStyle/>
        <a:p>
          <a:endParaRPr lang="en-US"/>
        </a:p>
      </dgm:t>
    </dgm:pt>
    <dgm:pt modelId="{8AE55E4B-AE33-475E-81B8-228886FD7F4F}">
      <dgm:prSet phldrT="[Text]"/>
      <dgm:spPr/>
      <dgm:t>
        <a:bodyPr/>
        <a:lstStyle/>
        <a:p>
          <a:r>
            <a:rPr lang="en-US" b="1" dirty="0" smtClean="0"/>
            <a:t>Communication &amp; Decision Making</a:t>
          </a:r>
          <a:endParaRPr lang="en-US" b="1" dirty="0"/>
        </a:p>
      </dgm:t>
    </dgm:pt>
    <dgm:pt modelId="{CC606E44-40EB-4E25-97C7-D239AEB36750}" type="parTrans" cxnId="{EDA107EA-7510-4E58-B912-0FF9234F3FA9}">
      <dgm:prSet/>
      <dgm:spPr/>
      <dgm:t>
        <a:bodyPr/>
        <a:lstStyle/>
        <a:p>
          <a:endParaRPr lang="en-US"/>
        </a:p>
      </dgm:t>
    </dgm:pt>
    <dgm:pt modelId="{4607A5FF-7016-4103-B519-3FF5F236F2CF}" type="sibTrans" cxnId="{EDA107EA-7510-4E58-B912-0FF9234F3FA9}">
      <dgm:prSet/>
      <dgm:spPr/>
      <dgm:t>
        <a:bodyPr/>
        <a:lstStyle/>
        <a:p>
          <a:endParaRPr lang="en-US"/>
        </a:p>
      </dgm:t>
    </dgm:pt>
    <dgm:pt modelId="{BA70064B-FA64-4728-861C-53BCCD3CFD67}" type="pres">
      <dgm:prSet presAssocID="{3CAF24A4-E9C7-45E4-BD38-A0B2A7730BCF}" presName="diagram" presStyleCnt="0">
        <dgm:presLayoutVars>
          <dgm:chMax val="1"/>
          <dgm:dir/>
          <dgm:animLvl val="ctr"/>
          <dgm:resizeHandles val="exact"/>
        </dgm:presLayoutVars>
      </dgm:prSet>
      <dgm:spPr/>
      <dgm:t>
        <a:bodyPr/>
        <a:lstStyle/>
        <a:p>
          <a:endParaRPr lang="en-US"/>
        </a:p>
      </dgm:t>
    </dgm:pt>
    <dgm:pt modelId="{36FED88B-08F2-4837-B164-DE078CBEEAD4}" type="pres">
      <dgm:prSet presAssocID="{3CAF24A4-E9C7-45E4-BD38-A0B2A7730BCF}" presName="matrix" presStyleCnt="0"/>
      <dgm:spPr/>
    </dgm:pt>
    <dgm:pt modelId="{33932C40-D90E-4116-AA54-65AE63C79125}" type="pres">
      <dgm:prSet presAssocID="{3CAF24A4-E9C7-45E4-BD38-A0B2A7730BCF}" presName="tile1" presStyleLbl="node1" presStyleIdx="0" presStyleCnt="4"/>
      <dgm:spPr/>
      <dgm:t>
        <a:bodyPr/>
        <a:lstStyle/>
        <a:p>
          <a:endParaRPr lang="en-US"/>
        </a:p>
      </dgm:t>
    </dgm:pt>
    <dgm:pt modelId="{F7671C7C-FE7D-4492-B44F-E025425F310B}" type="pres">
      <dgm:prSet presAssocID="{3CAF24A4-E9C7-45E4-BD38-A0B2A7730BCF}" presName="tile1text" presStyleLbl="node1" presStyleIdx="0" presStyleCnt="4">
        <dgm:presLayoutVars>
          <dgm:chMax val="0"/>
          <dgm:chPref val="0"/>
          <dgm:bulletEnabled val="1"/>
        </dgm:presLayoutVars>
      </dgm:prSet>
      <dgm:spPr/>
      <dgm:t>
        <a:bodyPr/>
        <a:lstStyle/>
        <a:p>
          <a:endParaRPr lang="en-US"/>
        </a:p>
      </dgm:t>
    </dgm:pt>
    <dgm:pt modelId="{7BEFB9BA-44DF-47B1-9BF9-2C35EDB0F2FF}" type="pres">
      <dgm:prSet presAssocID="{3CAF24A4-E9C7-45E4-BD38-A0B2A7730BCF}" presName="tile2" presStyleLbl="node1" presStyleIdx="1" presStyleCnt="4" custLinFactNeighborX="5263"/>
      <dgm:spPr/>
      <dgm:t>
        <a:bodyPr/>
        <a:lstStyle/>
        <a:p>
          <a:endParaRPr lang="en-US"/>
        </a:p>
      </dgm:t>
    </dgm:pt>
    <dgm:pt modelId="{BEB9A302-35C2-48CC-B10D-B3B243ED9EDA}" type="pres">
      <dgm:prSet presAssocID="{3CAF24A4-E9C7-45E4-BD38-A0B2A7730BCF}" presName="tile2text" presStyleLbl="node1" presStyleIdx="1" presStyleCnt="4">
        <dgm:presLayoutVars>
          <dgm:chMax val="0"/>
          <dgm:chPref val="0"/>
          <dgm:bulletEnabled val="1"/>
        </dgm:presLayoutVars>
      </dgm:prSet>
      <dgm:spPr/>
      <dgm:t>
        <a:bodyPr/>
        <a:lstStyle/>
        <a:p>
          <a:endParaRPr lang="en-US"/>
        </a:p>
      </dgm:t>
    </dgm:pt>
    <dgm:pt modelId="{FCFAA747-8FE6-4A04-B697-FAAE295EF876}" type="pres">
      <dgm:prSet presAssocID="{3CAF24A4-E9C7-45E4-BD38-A0B2A7730BCF}" presName="tile3" presStyleLbl="node1" presStyleIdx="2" presStyleCnt="4"/>
      <dgm:spPr/>
      <dgm:t>
        <a:bodyPr/>
        <a:lstStyle/>
        <a:p>
          <a:endParaRPr lang="en-US"/>
        </a:p>
      </dgm:t>
    </dgm:pt>
    <dgm:pt modelId="{18FD97A3-3090-43D3-B9FF-6EBC189B031B}" type="pres">
      <dgm:prSet presAssocID="{3CAF24A4-E9C7-45E4-BD38-A0B2A7730BCF}" presName="tile3text" presStyleLbl="node1" presStyleIdx="2" presStyleCnt="4">
        <dgm:presLayoutVars>
          <dgm:chMax val="0"/>
          <dgm:chPref val="0"/>
          <dgm:bulletEnabled val="1"/>
        </dgm:presLayoutVars>
      </dgm:prSet>
      <dgm:spPr/>
      <dgm:t>
        <a:bodyPr/>
        <a:lstStyle/>
        <a:p>
          <a:endParaRPr lang="en-US"/>
        </a:p>
      </dgm:t>
    </dgm:pt>
    <dgm:pt modelId="{9AFE9D20-F204-48B4-84DE-0032B9D816C8}" type="pres">
      <dgm:prSet presAssocID="{3CAF24A4-E9C7-45E4-BD38-A0B2A7730BCF}" presName="tile4" presStyleLbl="node1" presStyleIdx="3" presStyleCnt="4" custLinFactNeighborY="0"/>
      <dgm:spPr/>
      <dgm:t>
        <a:bodyPr/>
        <a:lstStyle/>
        <a:p>
          <a:endParaRPr lang="en-US"/>
        </a:p>
      </dgm:t>
    </dgm:pt>
    <dgm:pt modelId="{B2DADC86-84A2-4BBA-8966-D0B7103DF894}" type="pres">
      <dgm:prSet presAssocID="{3CAF24A4-E9C7-45E4-BD38-A0B2A7730BCF}" presName="tile4text" presStyleLbl="node1" presStyleIdx="3" presStyleCnt="4">
        <dgm:presLayoutVars>
          <dgm:chMax val="0"/>
          <dgm:chPref val="0"/>
          <dgm:bulletEnabled val="1"/>
        </dgm:presLayoutVars>
      </dgm:prSet>
      <dgm:spPr/>
      <dgm:t>
        <a:bodyPr/>
        <a:lstStyle/>
        <a:p>
          <a:endParaRPr lang="en-US"/>
        </a:p>
      </dgm:t>
    </dgm:pt>
    <dgm:pt modelId="{4371E95B-3F54-40ED-BF94-AECEF75950F6}" type="pres">
      <dgm:prSet presAssocID="{3CAF24A4-E9C7-45E4-BD38-A0B2A7730BCF}" presName="centerTile" presStyleLbl="fgShp" presStyleIdx="0" presStyleCnt="1">
        <dgm:presLayoutVars>
          <dgm:chMax val="0"/>
          <dgm:chPref val="0"/>
        </dgm:presLayoutVars>
      </dgm:prSet>
      <dgm:spPr/>
      <dgm:t>
        <a:bodyPr/>
        <a:lstStyle/>
        <a:p>
          <a:endParaRPr lang="en-US"/>
        </a:p>
      </dgm:t>
    </dgm:pt>
  </dgm:ptLst>
  <dgm:cxnLst>
    <dgm:cxn modelId="{EDA107EA-7510-4E58-B912-0FF9234F3FA9}" srcId="{143B2809-F403-4B0C-96C8-BFE6D9015A70}" destId="{8AE55E4B-AE33-475E-81B8-228886FD7F4F}" srcOrd="3" destOrd="0" parTransId="{CC606E44-40EB-4E25-97C7-D239AEB36750}" sibTransId="{4607A5FF-7016-4103-B519-3FF5F236F2CF}"/>
    <dgm:cxn modelId="{1E9A0291-A875-405A-82A5-63AA5544E8A8}" type="presOf" srcId="{95231894-F745-4816-8687-CD08E7C8CAA0}" destId="{33932C40-D90E-4116-AA54-65AE63C79125}" srcOrd="0" destOrd="0" presId="urn:microsoft.com/office/officeart/2005/8/layout/matrix1"/>
    <dgm:cxn modelId="{C152AF16-9186-4964-846D-54B468BC27E9}" srcId="{3CAF24A4-E9C7-45E4-BD38-A0B2A7730BCF}" destId="{143B2809-F403-4B0C-96C8-BFE6D9015A70}" srcOrd="0" destOrd="0" parTransId="{E87521D0-D259-4646-9F35-D7101D44A545}" sibTransId="{1AFA4132-CAC3-44A8-98DB-D6A7298CA38F}"/>
    <dgm:cxn modelId="{D1744410-AEA2-4139-A0B8-DFC1438B2BD5}" type="presOf" srcId="{3A308AA8-BFFE-4EDB-AC07-A3D9C5AF6CAD}" destId="{7BEFB9BA-44DF-47B1-9BF9-2C35EDB0F2FF}" srcOrd="0" destOrd="0" presId="urn:microsoft.com/office/officeart/2005/8/layout/matrix1"/>
    <dgm:cxn modelId="{9CE663EB-E48D-480C-A9B7-2FFDC46B033F}" type="presOf" srcId="{143B2809-F403-4B0C-96C8-BFE6D9015A70}" destId="{4371E95B-3F54-40ED-BF94-AECEF75950F6}" srcOrd="0" destOrd="0" presId="urn:microsoft.com/office/officeart/2005/8/layout/matrix1"/>
    <dgm:cxn modelId="{16347A08-7D20-4E5C-9FA3-39C540F4C85D}" srcId="{143B2809-F403-4B0C-96C8-BFE6D9015A70}" destId="{95231894-F745-4816-8687-CD08E7C8CAA0}" srcOrd="0" destOrd="0" parTransId="{EF44EE1D-2C8B-4DD3-9C84-F6F1CA66939E}" sibTransId="{4FF7A1DA-1B83-4F54-8379-53F87A4FA7DA}"/>
    <dgm:cxn modelId="{16F2EBA6-52AF-4122-BA4F-2D1D7FE133E3}" type="presOf" srcId="{8AE55E4B-AE33-475E-81B8-228886FD7F4F}" destId="{9AFE9D20-F204-48B4-84DE-0032B9D816C8}" srcOrd="0" destOrd="0" presId="urn:microsoft.com/office/officeart/2005/8/layout/matrix1"/>
    <dgm:cxn modelId="{4222A83A-2BCB-48F7-B8C3-5BD28E40DD14}" type="presOf" srcId="{A9415A50-EA2A-4DC4-AFB1-68D7F2FDC09A}" destId="{18FD97A3-3090-43D3-B9FF-6EBC189B031B}" srcOrd="1" destOrd="0" presId="urn:microsoft.com/office/officeart/2005/8/layout/matrix1"/>
    <dgm:cxn modelId="{FA32EE65-1601-493F-A049-85F9C824486D}" srcId="{143B2809-F403-4B0C-96C8-BFE6D9015A70}" destId="{3A308AA8-BFFE-4EDB-AC07-A3D9C5AF6CAD}" srcOrd="1" destOrd="0" parTransId="{53FC4E4D-89FB-4804-9F6B-2F3A408613FB}" sibTransId="{BEA97315-E726-4CDD-833A-A5797DF10B07}"/>
    <dgm:cxn modelId="{CCDDAB54-5675-4588-834C-54BC3CBC9E5E}" type="presOf" srcId="{3CAF24A4-E9C7-45E4-BD38-A0B2A7730BCF}" destId="{BA70064B-FA64-4728-861C-53BCCD3CFD67}" srcOrd="0" destOrd="0" presId="urn:microsoft.com/office/officeart/2005/8/layout/matrix1"/>
    <dgm:cxn modelId="{E2C0B5E5-A3A9-43C9-927D-F60B16F1519E}" srcId="{143B2809-F403-4B0C-96C8-BFE6D9015A70}" destId="{A9415A50-EA2A-4DC4-AFB1-68D7F2FDC09A}" srcOrd="2" destOrd="0" parTransId="{AA844E92-9413-4495-ABC8-890871548763}" sibTransId="{7167C074-AB26-42CC-97CC-B7FD0E0AF2BD}"/>
    <dgm:cxn modelId="{AF7E92BD-9CD2-4C2B-ACBC-697C9741FEC4}" type="presOf" srcId="{A9415A50-EA2A-4DC4-AFB1-68D7F2FDC09A}" destId="{FCFAA747-8FE6-4A04-B697-FAAE295EF876}" srcOrd="0" destOrd="0" presId="urn:microsoft.com/office/officeart/2005/8/layout/matrix1"/>
    <dgm:cxn modelId="{E9D05623-5607-4C47-854C-72C7C60F0D7D}" type="presOf" srcId="{8AE55E4B-AE33-475E-81B8-228886FD7F4F}" destId="{B2DADC86-84A2-4BBA-8966-D0B7103DF894}" srcOrd="1" destOrd="0" presId="urn:microsoft.com/office/officeart/2005/8/layout/matrix1"/>
    <dgm:cxn modelId="{D7C8E8AC-1762-4386-BDAD-C5797B62F900}" type="presOf" srcId="{3A308AA8-BFFE-4EDB-AC07-A3D9C5AF6CAD}" destId="{BEB9A302-35C2-48CC-B10D-B3B243ED9EDA}" srcOrd="1" destOrd="0" presId="urn:microsoft.com/office/officeart/2005/8/layout/matrix1"/>
    <dgm:cxn modelId="{E8D251E3-D407-43C2-A454-2EE3213A0204}" type="presOf" srcId="{95231894-F745-4816-8687-CD08E7C8CAA0}" destId="{F7671C7C-FE7D-4492-B44F-E025425F310B}" srcOrd="1" destOrd="0" presId="urn:microsoft.com/office/officeart/2005/8/layout/matrix1"/>
    <dgm:cxn modelId="{EBD14DA7-EEC6-49A7-8C5F-FB6EEF8256E5}" type="presParOf" srcId="{BA70064B-FA64-4728-861C-53BCCD3CFD67}" destId="{36FED88B-08F2-4837-B164-DE078CBEEAD4}" srcOrd="0" destOrd="0" presId="urn:microsoft.com/office/officeart/2005/8/layout/matrix1"/>
    <dgm:cxn modelId="{A345129F-2C85-406A-B687-A552F672302F}" type="presParOf" srcId="{36FED88B-08F2-4837-B164-DE078CBEEAD4}" destId="{33932C40-D90E-4116-AA54-65AE63C79125}" srcOrd="0" destOrd="0" presId="urn:microsoft.com/office/officeart/2005/8/layout/matrix1"/>
    <dgm:cxn modelId="{004F8D2C-7277-4851-A809-F87096D60067}" type="presParOf" srcId="{36FED88B-08F2-4837-B164-DE078CBEEAD4}" destId="{F7671C7C-FE7D-4492-B44F-E025425F310B}" srcOrd="1" destOrd="0" presId="urn:microsoft.com/office/officeart/2005/8/layout/matrix1"/>
    <dgm:cxn modelId="{D94967BC-C5AA-4692-9A2D-77FD669DD8FB}" type="presParOf" srcId="{36FED88B-08F2-4837-B164-DE078CBEEAD4}" destId="{7BEFB9BA-44DF-47B1-9BF9-2C35EDB0F2FF}" srcOrd="2" destOrd="0" presId="urn:microsoft.com/office/officeart/2005/8/layout/matrix1"/>
    <dgm:cxn modelId="{749AF91F-AE79-4C66-9E8D-8F097B8290DC}" type="presParOf" srcId="{36FED88B-08F2-4837-B164-DE078CBEEAD4}" destId="{BEB9A302-35C2-48CC-B10D-B3B243ED9EDA}" srcOrd="3" destOrd="0" presId="urn:microsoft.com/office/officeart/2005/8/layout/matrix1"/>
    <dgm:cxn modelId="{97C48A6A-9CF1-4781-BC46-C26629A99D98}" type="presParOf" srcId="{36FED88B-08F2-4837-B164-DE078CBEEAD4}" destId="{FCFAA747-8FE6-4A04-B697-FAAE295EF876}" srcOrd="4" destOrd="0" presId="urn:microsoft.com/office/officeart/2005/8/layout/matrix1"/>
    <dgm:cxn modelId="{5BEC67FA-0109-4B63-A711-9BBE03962B9D}" type="presParOf" srcId="{36FED88B-08F2-4837-B164-DE078CBEEAD4}" destId="{18FD97A3-3090-43D3-B9FF-6EBC189B031B}" srcOrd="5" destOrd="0" presId="urn:microsoft.com/office/officeart/2005/8/layout/matrix1"/>
    <dgm:cxn modelId="{6D76FC93-F855-46D4-9501-CCC8FE428051}" type="presParOf" srcId="{36FED88B-08F2-4837-B164-DE078CBEEAD4}" destId="{9AFE9D20-F204-48B4-84DE-0032B9D816C8}" srcOrd="6" destOrd="0" presId="urn:microsoft.com/office/officeart/2005/8/layout/matrix1"/>
    <dgm:cxn modelId="{AEE42012-3E4A-4FBD-BCD1-1C0CD474D7ED}" type="presParOf" srcId="{36FED88B-08F2-4837-B164-DE078CBEEAD4}" destId="{B2DADC86-84A2-4BBA-8966-D0B7103DF894}" srcOrd="7" destOrd="0" presId="urn:microsoft.com/office/officeart/2005/8/layout/matrix1"/>
    <dgm:cxn modelId="{ABB108A5-A468-4BAF-991A-C42B210DD319}" type="presParOf" srcId="{BA70064B-FA64-4728-861C-53BCCD3CFD67}" destId="{4371E95B-3F54-40ED-BF94-AECEF75950F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C59C52-0826-4671-A58C-5916BCFD56FB}" type="doc">
      <dgm:prSet loTypeId="urn:microsoft.com/office/officeart/2005/8/layout/venn1" loCatId="relationship" qsTypeId="urn:microsoft.com/office/officeart/2005/8/quickstyle/3d1" qsCatId="3D" csTypeId="urn:microsoft.com/office/officeart/2005/8/colors/colorful2" csCatId="colorful" phldr="1"/>
      <dgm:spPr/>
    </dgm:pt>
    <dgm:pt modelId="{B44E507D-4052-4529-9549-7A1E7D381006}">
      <dgm:prSet phldrT="[Text]"/>
      <dgm:spPr/>
      <dgm:t>
        <a:bodyPr/>
        <a:lstStyle/>
        <a:p>
          <a:r>
            <a:rPr lang="en-US" dirty="0" smtClean="0"/>
            <a:t>Drug Court</a:t>
          </a:r>
        </a:p>
        <a:p>
          <a:r>
            <a:rPr lang="en-US" dirty="0" smtClean="0"/>
            <a:t>Census</a:t>
          </a:r>
          <a:endParaRPr lang="en-US" dirty="0"/>
        </a:p>
      </dgm:t>
    </dgm:pt>
    <dgm:pt modelId="{6A4C5FB8-FEDD-4866-AD5E-91C3563FFFAC}" type="parTrans" cxnId="{2A6BA403-510E-4F8F-B14F-2EA13DF4B1A8}">
      <dgm:prSet/>
      <dgm:spPr/>
      <dgm:t>
        <a:bodyPr/>
        <a:lstStyle/>
        <a:p>
          <a:endParaRPr lang="en-US"/>
        </a:p>
      </dgm:t>
    </dgm:pt>
    <dgm:pt modelId="{5F44B9FD-195D-46C1-94F7-9F01EEC83463}" type="sibTrans" cxnId="{2A6BA403-510E-4F8F-B14F-2EA13DF4B1A8}">
      <dgm:prSet/>
      <dgm:spPr/>
      <dgm:t>
        <a:bodyPr/>
        <a:lstStyle/>
        <a:p>
          <a:endParaRPr lang="en-US"/>
        </a:p>
      </dgm:t>
    </dgm:pt>
    <dgm:pt modelId="{88A1CF7D-02FA-476E-9BA8-4A82E5F68FA3}">
      <dgm:prSet phldrT="[Text]"/>
      <dgm:spPr/>
      <dgm:t>
        <a:bodyPr/>
        <a:lstStyle/>
        <a:p>
          <a:r>
            <a:rPr lang="en-US" dirty="0" smtClean="0"/>
            <a:t>Clinician</a:t>
          </a:r>
        </a:p>
        <a:p>
          <a:r>
            <a:rPr lang="en-US" dirty="0" smtClean="0"/>
            <a:t>Caseloads</a:t>
          </a:r>
          <a:endParaRPr lang="en-US" dirty="0"/>
        </a:p>
      </dgm:t>
    </dgm:pt>
    <dgm:pt modelId="{D2D600E3-ECE2-47CA-A729-E27453E29909}" type="parTrans" cxnId="{DF3EA9B1-4361-4FB9-BE75-7CF606C4A215}">
      <dgm:prSet/>
      <dgm:spPr/>
      <dgm:t>
        <a:bodyPr/>
        <a:lstStyle/>
        <a:p>
          <a:endParaRPr lang="en-US"/>
        </a:p>
      </dgm:t>
    </dgm:pt>
    <dgm:pt modelId="{0593CFAD-E520-4B41-A7B4-9CF846C34288}" type="sibTrans" cxnId="{DF3EA9B1-4361-4FB9-BE75-7CF606C4A215}">
      <dgm:prSet/>
      <dgm:spPr/>
      <dgm:t>
        <a:bodyPr/>
        <a:lstStyle/>
        <a:p>
          <a:endParaRPr lang="en-US"/>
        </a:p>
      </dgm:t>
    </dgm:pt>
    <dgm:pt modelId="{DBDBAD9F-F9D0-45A0-9711-DC50909DCE14}">
      <dgm:prSet phldrT="[Text]"/>
      <dgm:spPr/>
      <dgm:t>
        <a:bodyPr/>
        <a:lstStyle/>
        <a:p>
          <a:r>
            <a:rPr lang="en-US" dirty="0" smtClean="0"/>
            <a:t>Supervision</a:t>
          </a:r>
        </a:p>
        <a:p>
          <a:r>
            <a:rPr lang="en-US" dirty="0" smtClean="0"/>
            <a:t>Caseloads</a:t>
          </a:r>
          <a:endParaRPr lang="en-US" dirty="0"/>
        </a:p>
      </dgm:t>
    </dgm:pt>
    <dgm:pt modelId="{826A8ACA-611B-4E7B-8904-4F72296665D4}" type="parTrans" cxnId="{1E6BB929-2C24-4027-8ADE-29EA00C2CE54}">
      <dgm:prSet/>
      <dgm:spPr/>
      <dgm:t>
        <a:bodyPr/>
        <a:lstStyle/>
        <a:p>
          <a:endParaRPr lang="en-US"/>
        </a:p>
      </dgm:t>
    </dgm:pt>
    <dgm:pt modelId="{86C70D48-20CC-4548-B39C-C07FE2D9D34E}" type="sibTrans" cxnId="{1E6BB929-2C24-4027-8ADE-29EA00C2CE54}">
      <dgm:prSet/>
      <dgm:spPr/>
      <dgm:t>
        <a:bodyPr/>
        <a:lstStyle/>
        <a:p>
          <a:endParaRPr lang="en-US"/>
        </a:p>
      </dgm:t>
    </dgm:pt>
    <dgm:pt modelId="{91C3EF37-8001-44E6-AED1-07D04DC6C7EF}" type="pres">
      <dgm:prSet presAssocID="{23C59C52-0826-4671-A58C-5916BCFD56FB}" presName="compositeShape" presStyleCnt="0">
        <dgm:presLayoutVars>
          <dgm:chMax val="7"/>
          <dgm:dir/>
          <dgm:resizeHandles val="exact"/>
        </dgm:presLayoutVars>
      </dgm:prSet>
      <dgm:spPr/>
    </dgm:pt>
    <dgm:pt modelId="{99CAD97D-778C-4C15-8DF2-BDC9A4C193A3}" type="pres">
      <dgm:prSet presAssocID="{B44E507D-4052-4529-9549-7A1E7D381006}" presName="circ1" presStyleLbl="vennNode1" presStyleIdx="0" presStyleCnt="3"/>
      <dgm:spPr/>
      <dgm:t>
        <a:bodyPr/>
        <a:lstStyle/>
        <a:p>
          <a:endParaRPr lang="en-US"/>
        </a:p>
      </dgm:t>
    </dgm:pt>
    <dgm:pt modelId="{87B54ED0-893E-4E88-A50D-F141F2D142CC}" type="pres">
      <dgm:prSet presAssocID="{B44E507D-4052-4529-9549-7A1E7D381006}" presName="circ1Tx" presStyleLbl="revTx" presStyleIdx="0" presStyleCnt="0">
        <dgm:presLayoutVars>
          <dgm:chMax val="0"/>
          <dgm:chPref val="0"/>
          <dgm:bulletEnabled val="1"/>
        </dgm:presLayoutVars>
      </dgm:prSet>
      <dgm:spPr/>
      <dgm:t>
        <a:bodyPr/>
        <a:lstStyle/>
        <a:p>
          <a:endParaRPr lang="en-US"/>
        </a:p>
      </dgm:t>
    </dgm:pt>
    <dgm:pt modelId="{D0A73CD7-A301-446F-AE5C-0DFFF2629B25}" type="pres">
      <dgm:prSet presAssocID="{88A1CF7D-02FA-476E-9BA8-4A82E5F68FA3}" presName="circ2" presStyleLbl="vennNode1" presStyleIdx="1" presStyleCnt="3"/>
      <dgm:spPr/>
      <dgm:t>
        <a:bodyPr/>
        <a:lstStyle/>
        <a:p>
          <a:endParaRPr lang="en-US"/>
        </a:p>
      </dgm:t>
    </dgm:pt>
    <dgm:pt modelId="{91DAA2FA-33EC-4627-976A-F58348947DDF}" type="pres">
      <dgm:prSet presAssocID="{88A1CF7D-02FA-476E-9BA8-4A82E5F68FA3}" presName="circ2Tx" presStyleLbl="revTx" presStyleIdx="0" presStyleCnt="0">
        <dgm:presLayoutVars>
          <dgm:chMax val="0"/>
          <dgm:chPref val="0"/>
          <dgm:bulletEnabled val="1"/>
        </dgm:presLayoutVars>
      </dgm:prSet>
      <dgm:spPr/>
      <dgm:t>
        <a:bodyPr/>
        <a:lstStyle/>
        <a:p>
          <a:endParaRPr lang="en-US"/>
        </a:p>
      </dgm:t>
    </dgm:pt>
    <dgm:pt modelId="{CE4EC1A9-52F3-499F-9004-B29CFF43CBB5}" type="pres">
      <dgm:prSet presAssocID="{DBDBAD9F-F9D0-45A0-9711-DC50909DCE14}" presName="circ3" presStyleLbl="vennNode1" presStyleIdx="2" presStyleCnt="3"/>
      <dgm:spPr/>
      <dgm:t>
        <a:bodyPr/>
        <a:lstStyle/>
        <a:p>
          <a:endParaRPr lang="en-US"/>
        </a:p>
      </dgm:t>
    </dgm:pt>
    <dgm:pt modelId="{F4DD0845-F1BE-435F-A24E-774CF3E36F55}" type="pres">
      <dgm:prSet presAssocID="{DBDBAD9F-F9D0-45A0-9711-DC50909DCE14}" presName="circ3Tx" presStyleLbl="revTx" presStyleIdx="0" presStyleCnt="0">
        <dgm:presLayoutVars>
          <dgm:chMax val="0"/>
          <dgm:chPref val="0"/>
          <dgm:bulletEnabled val="1"/>
        </dgm:presLayoutVars>
      </dgm:prSet>
      <dgm:spPr/>
      <dgm:t>
        <a:bodyPr/>
        <a:lstStyle/>
        <a:p>
          <a:endParaRPr lang="en-US"/>
        </a:p>
      </dgm:t>
    </dgm:pt>
  </dgm:ptLst>
  <dgm:cxnLst>
    <dgm:cxn modelId="{3DC61DED-2B80-4E4C-B905-B0153515F74A}" type="presOf" srcId="{B44E507D-4052-4529-9549-7A1E7D381006}" destId="{99CAD97D-778C-4C15-8DF2-BDC9A4C193A3}" srcOrd="0" destOrd="0" presId="urn:microsoft.com/office/officeart/2005/8/layout/venn1"/>
    <dgm:cxn modelId="{8B9930B2-85ED-497C-B7E0-4703D0FB564F}" type="presOf" srcId="{88A1CF7D-02FA-476E-9BA8-4A82E5F68FA3}" destId="{D0A73CD7-A301-446F-AE5C-0DFFF2629B25}" srcOrd="0" destOrd="0" presId="urn:microsoft.com/office/officeart/2005/8/layout/venn1"/>
    <dgm:cxn modelId="{DE64B5F8-4ADF-4CC4-AC5A-4DCD10641E6D}" type="presOf" srcId="{B44E507D-4052-4529-9549-7A1E7D381006}" destId="{87B54ED0-893E-4E88-A50D-F141F2D142CC}" srcOrd="1" destOrd="0" presId="urn:microsoft.com/office/officeart/2005/8/layout/venn1"/>
    <dgm:cxn modelId="{3CD11736-6011-4790-A6BB-41DC047AA24F}" type="presOf" srcId="{88A1CF7D-02FA-476E-9BA8-4A82E5F68FA3}" destId="{91DAA2FA-33EC-4627-976A-F58348947DDF}" srcOrd="1" destOrd="0" presId="urn:microsoft.com/office/officeart/2005/8/layout/venn1"/>
    <dgm:cxn modelId="{DF3EA9B1-4361-4FB9-BE75-7CF606C4A215}" srcId="{23C59C52-0826-4671-A58C-5916BCFD56FB}" destId="{88A1CF7D-02FA-476E-9BA8-4A82E5F68FA3}" srcOrd="1" destOrd="0" parTransId="{D2D600E3-ECE2-47CA-A729-E27453E29909}" sibTransId="{0593CFAD-E520-4B41-A7B4-9CF846C34288}"/>
    <dgm:cxn modelId="{2A6BA403-510E-4F8F-B14F-2EA13DF4B1A8}" srcId="{23C59C52-0826-4671-A58C-5916BCFD56FB}" destId="{B44E507D-4052-4529-9549-7A1E7D381006}" srcOrd="0" destOrd="0" parTransId="{6A4C5FB8-FEDD-4866-AD5E-91C3563FFFAC}" sibTransId="{5F44B9FD-195D-46C1-94F7-9F01EEC83463}"/>
    <dgm:cxn modelId="{1E6BB929-2C24-4027-8ADE-29EA00C2CE54}" srcId="{23C59C52-0826-4671-A58C-5916BCFD56FB}" destId="{DBDBAD9F-F9D0-45A0-9711-DC50909DCE14}" srcOrd="2" destOrd="0" parTransId="{826A8ACA-611B-4E7B-8904-4F72296665D4}" sibTransId="{86C70D48-20CC-4548-B39C-C07FE2D9D34E}"/>
    <dgm:cxn modelId="{16A4989D-CEEA-45E2-9F33-5F06CFB67570}" type="presOf" srcId="{23C59C52-0826-4671-A58C-5916BCFD56FB}" destId="{91C3EF37-8001-44E6-AED1-07D04DC6C7EF}" srcOrd="0" destOrd="0" presId="urn:microsoft.com/office/officeart/2005/8/layout/venn1"/>
    <dgm:cxn modelId="{D788ACB3-1DBD-4180-AC30-E43851F2D9F7}" type="presOf" srcId="{DBDBAD9F-F9D0-45A0-9711-DC50909DCE14}" destId="{CE4EC1A9-52F3-499F-9004-B29CFF43CBB5}" srcOrd="0" destOrd="0" presId="urn:microsoft.com/office/officeart/2005/8/layout/venn1"/>
    <dgm:cxn modelId="{AA2CD7BC-ED53-43F8-AE80-1D41AA107CDE}" type="presOf" srcId="{DBDBAD9F-F9D0-45A0-9711-DC50909DCE14}" destId="{F4DD0845-F1BE-435F-A24E-774CF3E36F55}" srcOrd="1" destOrd="0" presId="urn:microsoft.com/office/officeart/2005/8/layout/venn1"/>
    <dgm:cxn modelId="{F5CFB432-B636-44CA-866C-B1CD31944ECD}" type="presParOf" srcId="{91C3EF37-8001-44E6-AED1-07D04DC6C7EF}" destId="{99CAD97D-778C-4C15-8DF2-BDC9A4C193A3}" srcOrd="0" destOrd="0" presId="urn:microsoft.com/office/officeart/2005/8/layout/venn1"/>
    <dgm:cxn modelId="{C5EE4BD1-6E69-47A6-A2C6-EE99DE911F17}" type="presParOf" srcId="{91C3EF37-8001-44E6-AED1-07D04DC6C7EF}" destId="{87B54ED0-893E-4E88-A50D-F141F2D142CC}" srcOrd="1" destOrd="0" presId="urn:microsoft.com/office/officeart/2005/8/layout/venn1"/>
    <dgm:cxn modelId="{7F32474C-5301-480F-A46F-BFE22B27FF09}" type="presParOf" srcId="{91C3EF37-8001-44E6-AED1-07D04DC6C7EF}" destId="{D0A73CD7-A301-446F-AE5C-0DFFF2629B25}" srcOrd="2" destOrd="0" presId="urn:microsoft.com/office/officeart/2005/8/layout/venn1"/>
    <dgm:cxn modelId="{FA187676-F8BE-4DD8-BB95-2E4FB1DE926C}" type="presParOf" srcId="{91C3EF37-8001-44E6-AED1-07D04DC6C7EF}" destId="{91DAA2FA-33EC-4627-976A-F58348947DDF}" srcOrd="3" destOrd="0" presId="urn:microsoft.com/office/officeart/2005/8/layout/venn1"/>
    <dgm:cxn modelId="{EFD41C05-CEC2-46D2-B9F4-F6D73B44B5A8}" type="presParOf" srcId="{91C3EF37-8001-44E6-AED1-07D04DC6C7EF}" destId="{CE4EC1A9-52F3-499F-9004-B29CFF43CBB5}" srcOrd="4" destOrd="0" presId="urn:microsoft.com/office/officeart/2005/8/layout/venn1"/>
    <dgm:cxn modelId="{DA8CA464-1F5F-4354-AE5D-96DFBC526F22}" type="presParOf" srcId="{91C3EF37-8001-44E6-AED1-07D04DC6C7EF}" destId="{F4DD0845-F1BE-435F-A24E-774CF3E36F5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List2#1">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D99175A-63EF-43B5-908A-44801D74A6C8}" type="datetimeFigureOut">
              <a:rPr lang="en-US" smtClean="0"/>
              <a:pPr/>
              <a:t>11/12/2015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EFF8078-85EE-4E18-87E8-D364E01D8F71}" type="slidenum">
              <a:rPr lang="en-US" smtClean="0"/>
              <a:pPr/>
              <a:t>‹#›</a:t>
            </a:fld>
            <a:endParaRPr lang="en-US" dirty="0"/>
          </a:p>
        </p:txBody>
      </p:sp>
    </p:spTree>
    <p:extLst>
      <p:ext uri="{BB962C8B-B14F-4D97-AF65-F5344CB8AC3E}">
        <p14:creationId xmlns:p14="http://schemas.microsoft.com/office/powerpoint/2010/main" val="2318930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8C0AF3A-3F71-4B22-A59C-62F7B107AE5A}" type="datetimeFigureOut">
              <a:rPr lang="en-US"/>
              <a:pPr>
                <a:defRPr/>
              </a:pPr>
              <a:t>11/12/2015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488ECAA-B648-4956-893F-1B04B56C6556}" type="slidenum">
              <a:rPr lang="en-US"/>
              <a:pPr>
                <a:defRPr/>
              </a:pPr>
              <a:t>‹#›</a:t>
            </a:fld>
            <a:endParaRPr lang="en-US" dirty="0"/>
          </a:p>
        </p:txBody>
      </p:sp>
    </p:spTree>
    <p:extLst>
      <p:ext uri="{BB962C8B-B14F-4D97-AF65-F5344CB8AC3E}">
        <p14:creationId xmlns:p14="http://schemas.microsoft.com/office/powerpoint/2010/main" val="3425455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488ECAA-B648-4956-893F-1B04B56C6556}" type="slidenum">
              <a:rPr lang="en-US" smtClean="0"/>
              <a:pPr>
                <a:defRPr/>
              </a:pPr>
              <a:t>2</a:t>
            </a:fld>
            <a:endParaRPr lang="en-US" dirty="0"/>
          </a:p>
        </p:txBody>
      </p:sp>
    </p:spTree>
    <p:extLst>
      <p:ext uri="{BB962C8B-B14F-4D97-AF65-F5344CB8AC3E}">
        <p14:creationId xmlns:p14="http://schemas.microsoft.com/office/powerpoint/2010/main" val="535842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488ECAA-B648-4956-893F-1B04B56C6556}" type="slidenum">
              <a:rPr lang="en-US" smtClean="0"/>
              <a:pPr>
                <a:defRPr/>
              </a:pPr>
              <a:t>3</a:t>
            </a:fld>
            <a:endParaRPr lang="en-US" dirty="0"/>
          </a:p>
        </p:txBody>
      </p:sp>
    </p:spTree>
    <p:extLst>
      <p:ext uri="{BB962C8B-B14F-4D97-AF65-F5344CB8AC3E}">
        <p14:creationId xmlns:p14="http://schemas.microsoft.com/office/powerpoint/2010/main" val="103213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cover 10 pieces of guidance covered in Volume II--2 from each standard</a:t>
            </a:r>
            <a:endParaRPr lang="en-US" dirty="0"/>
          </a:p>
        </p:txBody>
      </p:sp>
      <p:sp>
        <p:nvSpPr>
          <p:cNvPr id="4" name="Slide Number Placeholder 3"/>
          <p:cNvSpPr>
            <a:spLocks noGrp="1"/>
          </p:cNvSpPr>
          <p:nvPr>
            <p:ph type="sldNum" sz="quarter" idx="10"/>
          </p:nvPr>
        </p:nvSpPr>
        <p:spPr/>
        <p:txBody>
          <a:bodyPr/>
          <a:lstStyle/>
          <a:p>
            <a:pPr>
              <a:defRPr/>
            </a:pPr>
            <a:fld id="{F488ECAA-B648-4956-893F-1B04B56C6556}" type="slidenum">
              <a:rPr lang="en-US" smtClean="0"/>
              <a:pPr>
                <a:defRPr/>
              </a:pPr>
              <a:t>7</a:t>
            </a:fld>
            <a:endParaRPr lang="en-US" dirty="0"/>
          </a:p>
        </p:txBody>
      </p:sp>
    </p:spTree>
    <p:extLst>
      <p:ext uri="{BB962C8B-B14F-4D97-AF65-F5344CB8AC3E}">
        <p14:creationId xmlns:p14="http://schemas.microsoft.com/office/powerpoint/2010/main" val="231644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C3ACCAF-AAA9-44FF-BCB6-D890EA202900}" type="datetimeFigureOut">
              <a:rPr lang="en-US"/>
              <a:pPr>
                <a:defRPr/>
              </a:pPr>
              <a:t>11/12/2015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27C926B-1D0F-48C1-8582-40DF90A525C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168286-F11D-493D-8686-C32BDE0A3382}" type="datetimeFigureOut">
              <a:rPr lang="en-US"/>
              <a:pPr>
                <a:defRPr/>
              </a:pPr>
              <a:t>11/12/2015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7C1F424-1B2A-4F74-A883-D09C6C624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29BBDE-9796-4FBA-95AB-1221A442BEC9}" type="datetimeFigureOut">
              <a:rPr lang="en-US"/>
              <a:pPr>
                <a:defRPr/>
              </a:pPr>
              <a:t>11/12/2015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A2E7D92-FC49-4189-8DAB-D5810679C68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BBADC1-1EA4-4C69-86A4-990B963B5625}" type="datetimeFigureOut">
              <a:rPr lang="en-US"/>
              <a:pPr>
                <a:defRPr/>
              </a:pPr>
              <a:t>11/12/2015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84EE53B-AE86-4102-933A-2180E61343F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FF038E6-1E08-48DC-AD5C-E9DACCD88519}" type="datetimeFigureOut">
              <a:rPr lang="en-US"/>
              <a:pPr>
                <a:defRPr/>
              </a:pPr>
              <a:t>11/12/2015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51D060E-BB8E-4893-A72F-B16494B7831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E3AC851-50FE-45A7-9441-5179B8394810}" type="datetimeFigureOut">
              <a:rPr lang="en-US"/>
              <a:pPr>
                <a:defRPr/>
              </a:pPr>
              <a:t>11/12/2015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4D391B7-E3CF-4873-B33B-AB05C2CD768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DC9872A-0B0A-42E3-8419-61AB6EA623DC}" type="datetimeFigureOut">
              <a:rPr lang="en-US"/>
              <a:pPr>
                <a:defRPr/>
              </a:pPr>
              <a:t>11/12/2015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3D12312-166C-4101-9391-0B0720331C4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C34C3DC-93A9-4C53-A0F6-2F54934EF19D}" type="datetimeFigureOut">
              <a:rPr lang="en-US"/>
              <a:pPr>
                <a:defRPr/>
              </a:pPr>
              <a:t>11/12/2015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E5B09EA-61DD-47CB-BCD7-0FD20B4E6C5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C56C44-E305-43B7-95DB-6CFD1D79D70A}" type="datetimeFigureOut">
              <a:rPr lang="en-US"/>
              <a:pPr>
                <a:defRPr/>
              </a:pPr>
              <a:t>11/12/2015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8A309FC9-C317-483F-A6A6-7C4CDDF9886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2887F5-3397-452A-ACBF-5769E8E30867}" type="datetimeFigureOut">
              <a:rPr lang="en-US"/>
              <a:pPr>
                <a:defRPr/>
              </a:pPr>
              <a:t>11/12/2015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8152F27-4A77-4B3F-833E-4954BA5333E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14A11B4-B9E3-425D-A8F0-BE50F8B8A928}" type="datetimeFigureOut">
              <a:rPr lang="en-US"/>
              <a:pPr>
                <a:defRPr/>
              </a:pPr>
              <a:t>11/12/2015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60494B-F96A-498C-A218-BF9F5F30B2B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036E8BE-3A8A-4C0C-BBA5-E0DC86504D90}" type="datetimeFigureOut">
              <a:rPr lang="en-US"/>
              <a:pPr>
                <a:defRPr/>
              </a:pPr>
              <a:t>11/12/2015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F163104-60E6-4C7F-AD64-8B7ECD2752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ved=0CAcQjRw&amp;url=http://www.toahigherlevel.com/business/2-big-things-the-holy-spirit-knows-about-your-business/&amp;ei=eSddVabtJoPEgwTKjIDoAw&amp;psig=AFQjCNEb61sqC8eOKcOJRPIhziT1yFaRPA&amp;ust=1432254676388320"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194830"/>
            <a:ext cx="9144000" cy="2819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3" name="Content Placeholder 2"/>
          <p:cNvSpPr>
            <a:spLocks noGrp="1"/>
          </p:cNvSpPr>
          <p:nvPr>
            <p:ph idx="1"/>
          </p:nvPr>
        </p:nvSpPr>
        <p:spPr>
          <a:xfrm>
            <a:off x="533400" y="76200"/>
            <a:ext cx="8001000" cy="2938030"/>
          </a:xfrm>
        </p:spPr>
        <p:txBody>
          <a:bodyPr/>
          <a:lstStyle/>
          <a:p>
            <a:pPr eaLnBrk="1" hangingPunct="1">
              <a:spcBef>
                <a:spcPts val="0"/>
              </a:spcBef>
              <a:buNone/>
              <a:defRPr/>
            </a:pPr>
            <a:r>
              <a:rPr lang="en-US" sz="6800" b="1" dirty="0" smtClean="0">
                <a:solidFill>
                  <a:schemeClr val="bg1"/>
                </a:solidFill>
                <a:effectLst>
                  <a:outerShdw blurRad="38100" dist="38100" dir="2700000" algn="tl">
                    <a:srgbClr val="000000">
                      <a:alpha val="43137"/>
                    </a:srgbClr>
                  </a:outerShdw>
                </a:effectLst>
              </a:rPr>
              <a:t> </a:t>
            </a:r>
            <a:r>
              <a:rPr lang="en-US" sz="5400" b="1" cap="small"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DUI and Other Treatment Dockets:</a:t>
            </a:r>
          </a:p>
          <a:p>
            <a:pPr eaLnBrk="1" hangingPunct="1">
              <a:spcBef>
                <a:spcPts val="0"/>
              </a:spcBef>
              <a:buNone/>
              <a:defRPr/>
            </a:pPr>
            <a:endParaRPr lang="en-US" sz="5400" b="1" cap="small"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hangingPunct="1">
              <a:spcBef>
                <a:spcPts val="0"/>
              </a:spcBef>
              <a:buNone/>
              <a:defRPr/>
            </a:pPr>
            <a:endParaRPr lang="en-US" sz="1800" b="1" cap="small" dirty="0" smtClean="0"/>
          </a:p>
          <a:p>
            <a:pPr algn="ctr" eaLnBrk="1" hangingPunct="1">
              <a:spcBef>
                <a:spcPts val="0"/>
              </a:spcBef>
              <a:buNone/>
              <a:defRPr/>
            </a:pPr>
            <a:r>
              <a:rPr lang="en-US" sz="4800" b="1" cap="small" dirty="0" smtClean="0"/>
              <a:t>“Best Practices, </a:t>
            </a:r>
          </a:p>
          <a:p>
            <a:pPr algn="ctr" eaLnBrk="1" hangingPunct="1">
              <a:spcBef>
                <a:spcPts val="0"/>
              </a:spcBef>
              <a:buNone/>
              <a:defRPr/>
            </a:pPr>
            <a:r>
              <a:rPr lang="en-US" sz="4800" b="1" cap="small" dirty="0" smtClean="0"/>
              <a:t>Best Resu</a:t>
            </a:r>
            <a:r>
              <a:rPr lang="en-US" sz="4800" b="1" cap="small" dirty="0" smtClean="0"/>
              <a:t>lts</a:t>
            </a:r>
            <a:r>
              <a:rPr lang="en-US" sz="4800" b="1" cap="small" dirty="0" smtClean="0"/>
              <a:t>”</a:t>
            </a:r>
            <a:endParaRPr lang="en-US" sz="4800" b="1" cap="small" dirty="0" smtClean="0"/>
          </a:p>
          <a:p>
            <a:pPr eaLnBrk="1" hangingPunct="1">
              <a:spcBef>
                <a:spcPts val="0"/>
              </a:spcBef>
              <a:buNone/>
              <a:defRPr/>
            </a:pPr>
            <a:endParaRPr lang="en-US" sz="2800" b="1" cap="small" dirty="0" smtClean="0"/>
          </a:p>
          <a:p>
            <a:pPr eaLnBrk="1" hangingPunct="1">
              <a:spcBef>
                <a:spcPts val="0"/>
              </a:spcBef>
              <a:buNone/>
              <a:defRPr/>
            </a:pPr>
            <a:r>
              <a:rPr lang="en-US" sz="2800" b="1" cap="small" dirty="0" smtClean="0"/>
              <a:t>Terrence D. Walton, MSW, CSAC</a:t>
            </a:r>
          </a:p>
          <a:p>
            <a:pPr eaLnBrk="1" hangingPunct="1">
              <a:spcBef>
                <a:spcPts val="0"/>
              </a:spcBef>
              <a:buNone/>
              <a:defRPr/>
            </a:pPr>
            <a:r>
              <a:rPr lang="en-US" sz="2800" b="1" cap="small" dirty="0" smtClean="0"/>
              <a:t>Chief </a:t>
            </a:r>
            <a:r>
              <a:rPr lang="en-US" sz="2800" b="1" cap="small" dirty="0" smtClean="0"/>
              <a:t>Operating Officer</a:t>
            </a:r>
            <a:endParaRPr lang="en-US" sz="2800" b="1" cap="small" dirty="0" smtClean="0"/>
          </a:p>
          <a:p>
            <a:pPr eaLnBrk="1" hangingPunct="1">
              <a:spcBef>
                <a:spcPts val="0"/>
              </a:spcBef>
              <a:buNone/>
              <a:defRPr/>
            </a:pPr>
            <a:r>
              <a:rPr lang="en-US" sz="1200" b="1" i="1" cap="small" dirty="0" smtClean="0"/>
              <a:t>  </a:t>
            </a:r>
            <a:r>
              <a:rPr lang="en-US" sz="2800" b="1" cap="small" dirty="0" smtClean="0">
                <a:latin typeface="Times New Roman" pitchFamily="18" charset="0"/>
                <a:cs typeface="Times New Roman" pitchFamily="18" charset="0"/>
              </a:rPr>
              <a:t>National Association of  Drug Court Professionals</a:t>
            </a:r>
          </a:p>
        </p:txBody>
      </p:sp>
    </p:spTree>
    <p:extLst>
      <p:ext uri="{BB962C8B-B14F-4D97-AF65-F5344CB8AC3E}">
        <p14:creationId xmlns:p14="http://schemas.microsoft.com/office/powerpoint/2010/main" val="65887059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Complementary Treatment</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514350" indent="-514350">
              <a:buFont typeface="+mj-lt"/>
              <a:buAutoNum type="alphaUcPeriod"/>
            </a:pPr>
            <a:r>
              <a:rPr lang="en-US" dirty="0" smtClean="0"/>
              <a:t>Scope of Services</a:t>
            </a:r>
          </a:p>
          <a:p>
            <a:pPr marL="514350" indent="-514350">
              <a:buFont typeface="+mj-lt"/>
              <a:buAutoNum type="alphaUcPeriod"/>
            </a:pPr>
            <a:r>
              <a:rPr lang="en-US" dirty="0" smtClean="0"/>
              <a:t>Sequence and Timing of Services</a:t>
            </a:r>
          </a:p>
          <a:p>
            <a:pPr marL="514350" indent="-514350">
              <a:buFont typeface="+mj-lt"/>
              <a:buAutoNum type="alphaUcPeriod"/>
            </a:pPr>
            <a:r>
              <a:rPr lang="en-US" dirty="0" smtClean="0"/>
              <a:t>Clinical Case Management</a:t>
            </a:r>
          </a:p>
          <a:p>
            <a:pPr marL="514350" indent="-514350">
              <a:buFont typeface="+mj-lt"/>
              <a:buAutoNum type="alphaUcPeriod"/>
            </a:pPr>
            <a:r>
              <a:rPr lang="en-US" dirty="0" smtClean="0"/>
              <a:t>Housing Assistance</a:t>
            </a:r>
          </a:p>
          <a:p>
            <a:pPr marL="514350" indent="-514350">
              <a:buFont typeface="+mj-lt"/>
              <a:buAutoNum type="alphaUcPeriod"/>
            </a:pPr>
            <a:r>
              <a:rPr lang="en-US" dirty="0" smtClean="0"/>
              <a:t>Mental Health Treatment</a:t>
            </a:r>
          </a:p>
          <a:p>
            <a:pPr marL="514350" indent="-514350">
              <a:buFont typeface="+mj-lt"/>
              <a:buAutoNum type="alphaUcPeriod"/>
            </a:pPr>
            <a:r>
              <a:rPr lang="en-US" dirty="0" smtClean="0"/>
              <a:t>Trauma-Informed Services</a:t>
            </a:r>
          </a:p>
          <a:p>
            <a:pPr marL="514350" indent="-514350">
              <a:buFont typeface="+mj-lt"/>
              <a:buAutoNum type="alphaUcPeriod"/>
            </a:pPr>
            <a:endParaRPr lang="en-US" dirty="0" smtClean="0"/>
          </a:p>
          <a:p>
            <a:pPr marL="514350" indent="-514350">
              <a:buFont typeface="+mj-lt"/>
              <a:buAutoNum type="alphaUcPeriod"/>
            </a:pPr>
            <a:endParaRPr lang="en-US" dirty="0"/>
          </a:p>
        </p:txBody>
      </p:sp>
    </p:spTree>
  </p:cSld>
  <p:clrMapOvr>
    <a:masterClrMapping/>
  </p:clrMapOvr>
  <p:transition spd="med">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Complementary Treatment</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514350" indent="-514350">
              <a:buFont typeface="+mj-lt"/>
              <a:buAutoNum type="alphaUcPeriod" startAt="7"/>
            </a:pPr>
            <a:r>
              <a:rPr lang="en-US" dirty="0" smtClean="0"/>
              <a:t>Criminal Thinking Interventions</a:t>
            </a:r>
          </a:p>
          <a:p>
            <a:pPr marL="514350" indent="-514350">
              <a:buFont typeface="+mj-lt"/>
              <a:buAutoNum type="alphaUcPeriod" startAt="7"/>
            </a:pPr>
            <a:r>
              <a:rPr lang="en-US" dirty="0" smtClean="0"/>
              <a:t>Family &amp; Interpersonal Counseling</a:t>
            </a:r>
          </a:p>
          <a:p>
            <a:pPr marL="514350" indent="-514350">
              <a:buFont typeface="+mj-lt"/>
              <a:buAutoNum type="alphaUcPeriod" startAt="7"/>
            </a:pPr>
            <a:r>
              <a:rPr lang="en-US" dirty="0" smtClean="0"/>
              <a:t>Vocational &amp; Educational Services</a:t>
            </a:r>
          </a:p>
          <a:p>
            <a:pPr marL="514350" indent="-514350">
              <a:buFont typeface="+mj-lt"/>
              <a:buAutoNum type="alphaUcPeriod" startAt="7"/>
            </a:pPr>
            <a:r>
              <a:rPr lang="en-US" dirty="0" smtClean="0"/>
              <a:t>Medical and Dental Treatment</a:t>
            </a:r>
          </a:p>
          <a:p>
            <a:pPr marL="514350" indent="-514350">
              <a:buFont typeface="+mj-lt"/>
              <a:buAutoNum type="alphaUcPeriod" startAt="7"/>
            </a:pPr>
            <a:r>
              <a:rPr lang="en-US" dirty="0" smtClean="0"/>
              <a:t>Prevention of High-Risk Behaviors</a:t>
            </a:r>
          </a:p>
          <a:p>
            <a:pPr marL="514350" indent="-514350">
              <a:buFont typeface="+mj-lt"/>
              <a:buAutoNum type="alphaUcPeriod" startAt="7"/>
            </a:pPr>
            <a:r>
              <a:rPr lang="en-US" dirty="0" smtClean="0"/>
              <a:t>Overdose Prevention &amp; Reversal</a:t>
            </a:r>
          </a:p>
          <a:p>
            <a:pPr marL="514350" indent="-514350">
              <a:buFont typeface="+mj-lt"/>
              <a:buAutoNum type="alphaUcPeriod" startAt="7"/>
            </a:pPr>
            <a:endParaRPr lang="en-US" dirty="0" smtClean="0"/>
          </a:p>
          <a:p>
            <a:pPr marL="514350" indent="-514350">
              <a:buFont typeface="+mj-lt"/>
              <a:buAutoNum type="alphaUcPeriod" startAt="7"/>
            </a:pPr>
            <a:endParaRPr lang="en-US" dirty="0"/>
          </a:p>
        </p:txBody>
      </p:sp>
    </p:spTree>
  </p:cSld>
  <p:clrMapOvr>
    <a:masterClrMapping/>
  </p:clrMapOvr>
  <p:transition spd="med">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2" name="Title 11"/>
          <p:cNvSpPr>
            <a:spLocks noGrp="1"/>
          </p:cNvSpPr>
          <p:nvPr>
            <p:ph type="title"/>
          </p:nvPr>
        </p:nvSpPr>
        <p:spPr/>
        <p:txBody>
          <a:bodyPr/>
          <a:lstStyle/>
          <a:p>
            <a:endParaRPr lang="en-US" dirty="0"/>
          </a:p>
        </p:txBody>
      </p:sp>
      <p:sp>
        <p:nvSpPr>
          <p:cNvPr id="19" name="Content Placeholder 18"/>
          <p:cNvSpPr>
            <a:spLocks noGrp="1"/>
          </p:cNvSpPr>
          <p:nvPr>
            <p:ph idx="1"/>
          </p:nvPr>
        </p:nvSpPr>
        <p:spPr>
          <a:xfrm>
            <a:off x="533400" y="881635"/>
            <a:ext cx="8305800" cy="4908988"/>
          </a:xfrm>
          <a:solidFill>
            <a:schemeClr val="bg1">
              <a:lumMod val="50000"/>
              <a:alpha val="90000"/>
            </a:schemeClr>
          </a:solidFill>
        </p:spPr>
        <p:txBody>
          <a:bodyPr/>
          <a:lstStyle/>
          <a:p>
            <a:pPr marL="0" indent="0" algn="ctr">
              <a:buNone/>
            </a:pPr>
            <a:r>
              <a:rPr lang="en-US" sz="3600" u="sng" dirty="0" smtClean="0">
                <a:solidFill>
                  <a:srgbClr val="FFFF00"/>
                </a:solidFill>
              </a:rPr>
              <a:t>Complementary Treatment</a:t>
            </a:r>
          </a:p>
          <a:p>
            <a:pPr marL="514350" indent="-514350">
              <a:buFont typeface="+mj-lt"/>
              <a:buAutoNum type="arabicParenR"/>
            </a:pPr>
            <a:r>
              <a:rPr lang="en-US" sz="3600" dirty="0" smtClean="0">
                <a:solidFill>
                  <a:schemeClr val="bg1"/>
                </a:solidFill>
              </a:rPr>
              <a:t>Do not begin criminal thinking interventions during Phase 1.</a:t>
            </a:r>
          </a:p>
          <a:p>
            <a:pPr marL="514350" indent="-514350">
              <a:buFont typeface="+mj-lt"/>
              <a:buAutoNum type="arabicParenR"/>
            </a:pPr>
            <a:endParaRPr lang="en-US" sz="3600" dirty="0" smtClean="0">
              <a:solidFill>
                <a:schemeClr val="bg1"/>
              </a:solidFill>
            </a:endParaRPr>
          </a:p>
          <a:p>
            <a:pPr marL="514350" indent="-514350">
              <a:buFont typeface="+mj-lt"/>
              <a:buAutoNum type="arabicParenR"/>
            </a:pPr>
            <a:r>
              <a:rPr lang="en-US" sz="3600" dirty="0" smtClean="0">
                <a:solidFill>
                  <a:schemeClr val="bg1"/>
                </a:solidFill>
              </a:rPr>
              <a:t>Enlist at least one reliable prosocial family member, friend, or daily acquaintance to provide feedback to staff and assist participant. </a:t>
            </a:r>
            <a:endParaRPr lang="en-US" sz="3600" dirty="0">
              <a:solidFill>
                <a:schemeClr val="bg1"/>
              </a:solidFill>
            </a:endParaRPr>
          </a:p>
        </p:txBody>
      </p:sp>
    </p:spTree>
    <p:extLst>
      <p:ext uri="{BB962C8B-B14F-4D97-AF65-F5344CB8AC3E}">
        <p14:creationId xmlns:p14="http://schemas.microsoft.com/office/powerpoint/2010/main" val="217301426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 calcmode="lin" valueType="num">
                                      <p:cBhvr>
                                        <p:cTn id="7" dur="500" fill="hold"/>
                                        <p:tgtEl>
                                          <p:spTgt spid="19">
                                            <p:bg/>
                                          </p:spTgt>
                                        </p:tgtEl>
                                        <p:attrNameLst>
                                          <p:attrName>ppt_w</p:attrName>
                                        </p:attrNameLst>
                                      </p:cBhvr>
                                      <p:tavLst>
                                        <p:tav tm="0">
                                          <p:val>
                                            <p:fltVal val="0"/>
                                          </p:val>
                                        </p:tav>
                                        <p:tav tm="100000">
                                          <p:val>
                                            <p:strVal val="#ppt_w"/>
                                          </p:val>
                                        </p:tav>
                                      </p:tavLst>
                                    </p:anim>
                                    <p:anim calcmode="lin" valueType="num">
                                      <p:cBhvr>
                                        <p:cTn id="8" dur="500" fill="hold"/>
                                        <p:tgtEl>
                                          <p:spTgt spid="19">
                                            <p:bg/>
                                          </p:spTgt>
                                        </p:tgtEl>
                                        <p:attrNameLst>
                                          <p:attrName>ppt_h</p:attrName>
                                        </p:attrNameLst>
                                      </p:cBhvr>
                                      <p:tavLst>
                                        <p:tav tm="0">
                                          <p:val>
                                            <p:fltVal val="0"/>
                                          </p:val>
                                        </p:tav>
                                        <p:tav tm="100000">
                                          <p:val>
                                            <p:strVal val="#ppt_h"/>
                                          </p:val>
                                        </p:tav>
                                      </p:tavLst>
                                    </p:anim>
                                    <p:animEffect transition="in" filter="fade">
                                      <p:cBhvr>
                                        <p:cTn id="9" dur="500"/>
                                        <p:tgtEl>
                                          <p:spTgt spid="19">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 calcmode="lin" valueType="num">
                                      <p:cBhvr>
                                        <p:cTn id="13"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9">
                                            <p:txEl>
                                              <p:pRg st="0" end="0"/>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9">
                                            <p:txEl>
                                              <p:pRg st="1" end="1"/>
                                            </p:txEl>
                                          </p:spTgt>
                                        </p:tgtEl>
                                        <p:attrNameLst>
                                          <p:attrName>style.visibility</p:attrName>
                                        </p:attrNameLst>
                                      </p:cBhvr>
                                      <p:to>
                                        <p:strVal val="visible"/>
                                      </p:to>
                                    </p:set>
                                    <p:anim calcmode="lin" valueType="num">
                                      <p:cBhvr>
                                        <p:cTn id="18" dur="500" fill="hold"/>
                                        <p:tgtEl>
                                          <p:spTgt spid="1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9">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9">
                                            <p:txEl>
                                              <p:pRg st="3" end="3"/>
                                            </p:txEl>
                                          </p:spTgt>
                                        </p:tgtEl>
                                        <p:attrNameLst>
                                          <p:attrName>style.visibility</p:attrName>
                                        </p:attrNameLst>
                                      </p:cBhvr>
                                      <p:to>
                                        <p:strVal val="visible"/>
                                      </p:to>
                                    </p:set>
                                    <p:anim calcmode="lin" valueType="num">
                                      <p:cBhvr>
                                        <p:cTn id="25" dur="500" fill="hold"/>
                                        <p:tgtEl>
                                          <p:spTgt spid="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9">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noProof="0" dirty="0" smtClean="0">
                <a:solidFill>
                  <a:schemeClr val="bg1"/>
                </a:solidFill>
                <a:effectLst>
                  <a:outerShdw blurRad="38100" dist="38100" dir="2700000" algn="tl">
                    <a:srgbClr val="000000">
                      <a:alpha val="43137"/>
                    </a:srgbClr>
                  </a:outerShdw>
                </a:effectLst>
                <a:latin typeface="Cambria" pitchFamily="18" charset="0"/>
                <a:ea typeface="+mj-ea"/>
                <a:cs typeface="+mj-cs"/>
              </a:rPr>
              <a:t>Timing Matters</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0" indent="0">
              <a:buNone/>
            </a:pPr>
            <a:endParaRPr lang="en-US" dirty="0" smtClean="0"/>
          </a:p>
          <a:p>
            <a:pPr marL="514350" indent="-514350">
              <a:buFont typeface="+mj-lt"/>
              <a:buAutoNum type="alphaUcPeriod" startAt="7"/>
            </a:pPr>
            <a:endParaRPr lang="en-US" dirty="0"/>
          </a:p>
        </p:txBody>
      </p:sp>
      <p:graphicFrame>
        <p:nvGraphicFramePr>
          <p:cNvPr id="4" name="Diagram 3"/>
          <p:cNvGraphicFramePr/>
          <p:nvPr>
            <p:extLst>
              <p:ext uri="{D42A27DB-BD31-4B8C-83A1-F6EECF244321}">
                <p14:modId xmlns:p14="http://schemas.microsoft.com/office/powerpoint/2010/main" val="4209252494"/>
              </p:ext>
            </p:extLst>
          </p:nvPr>
        </p:nvGraphicFramePr>
        <p:xfrm>
          <a:off x="304800" y="1397000"/>
          <a:ext cx="8077200"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909876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Drug &amp; Alcohol Testing</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514350" indent="-514350">
              <a:buFont typeface="+mj-lt"/>
              <a:buAutoNum type="alphaUcPeriod"/>
            </a:pPr>
            <a:endParaRPr lang="en-US" dirty="0" smtClean="0"/>
          </a:p>
          <a:p>
            <a:pPr marL="514350" indent="-514350">
              <a:buFont typeface="+mj-lt"/>
              <a:buAutoNum type="alphaUcPeriod"/>
            </a:pPr>
            <a:endParaRPr lang="en-US" dirty="0"/>
          </a:p>
        </p:txBody>
      </p:sp>
      <p:sp>
        <p:nvSpPr>
          <p:cNvPr id="17" name="Content Placeholder 15"/>
          <p:cNvSpPr txBox="1">
            <a:spLocks/>
          </p:cNvSpPr>
          <p:nvPr/>
        </p:nvSpPr>
        <p:spPr bwMode="auto">
          <a:xfrm>
            <a:off x="609600" y="1752600"/>
            <a:ext cx="8229600" cy="4525963"/>
          </a:xfrm>
          <a:prstGeom prst="rect">
            <a:avLst/>
          </a:prstGeom>
          <a:solidFill>
            <a:schemeClr val="accent2">
              <a:lumMod val="40000"/>
              <a:lumOff val="60000"/>
            </a:schemeClr>
          </a:solidFill>
          <a:ln w="9525">
            <a:noFill/>
            <a:miter lim="800000"/>
            <a:headEnd/>
            <a:tailEnd/>
          </a:ln>
          <a:effectLst>
            <a:softEdge rad="127000"/>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endParaRPr lang="en-US" dirty="0" smtClean="0"/>
          </a:p>
          <a:p>
            <a:pPr marL="0" indent="0" algn="ctr">
              <a:buNone/>
            </a:pPr>
            <a:r>
              <a:rPr lang="en-US" sz="4000" b="1" dirty="0"/>
              <a:t>Drug and alcohol testing provides an accurate, timely, and comprehensive assessment of unauthorized substance use throughout participants’ enrollment in the Drug Court. </a:t>
            </a:r>
          </a:p>
          <a:p>
            <a:pPr marL="514350" indent="-514350">
              <a:buFont typeface="+mj-lt"/>
              <a:buAutoNum type="alphaUcPeriod"/>
            </a:pPr>
            <a:endParaRPr lang="en-US" dirty="0"/>
          </a:p>
        </p:txBody>
      </p:sp>
    </p:spTree>
    <p:extLst>
      <p:ext uri="{BB962C8B-B14F-4D97-AF65-F5344CB8AC3E}">
        <p14:creationId xmlns:p14="http://schemas.microsoft.com/office/powerpoint/2010/main" val="1268085573"/>
      </p:ext>
    </p:extLst>
  </p:cSld>
  <p:clrMapOvr>
    <a:masterClrMapping/>
  </p:clrMapOvr>
  <p:transition spd="med">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Drug &amp; Alcohol Testing</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r>
              <a:rPr lang="en-US" dirty="0" smtClean="0"/>
              <a:t>N = 36 reviewers</a:t>
            </a:r>
            <a:endParaRPr lang="en-US" dirty="0"/>
          </a:p>
        </p:txBody>
      </p:sp>
      <p:graphicFrame>
        <p:nvGraphicFramePr>
          <p:cNvPr id="1026" name="Object 6"/>
          <p:cNvGraphicFramePr>
            <a:graphicFrameLocks noChangeAspect="1"/>
          </p:cNvGraphicFramePr>
          <p:nvPr/>
        </p:nvGraphicFramePr>
        <p:xfrm>
          <a:off x="60326" y="2743201"/>
          <a:ext cx="6701499" cy="3657599"/>
        </p:xfrm>
        <a:graphic>
          <a:graphicData uri="http://schemas.openxmlformats.org/presentationml/2006/ole">
            <mc:AlternateContent xmlns:mc="http://schemas.openxmlformats.org/markup-compatibility/2006">
              <mc:Choice xmlns:v="urn:schemas-microsoft-com:vml" Requires="v">
                <p:oleObj spid="_x0000_s10279" name="Chart" r:id="rId4" imgW="5365980" imgH="2946640" progId="MSGraph.Chart.8">
                  <p:embed followColorScheme="full"/>
                </p:oleObj>
              </mc:Choice>
              <mc:Fallback>
                <p:oleObj name="Chart" r:id="rId4" imgW="5365980" imgH="2946640" progId="MSGraph.Chart.8">
                  <p:embed followColorScheme="full"/>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6" y="2743201"/>
                        <a:ext cx="6701499"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Box 16"/>
          <p:cNvSpPr txBox="1"/>
          <p:nvPr/>
        </p:nvSpPr>
        <p:spPr>
          <a:xfrm>
            <a:off x="1017557" y="2768610"/>
            <a:ext cx="633507" cy="369332"/>
          </a:xfrm>
          <a:prstGeom prst="rect">
            <a:avLst/>
          </a:prstGeom>
          <a:noFill/>
        </p:spPr>
        <p:txBody>
          <a:bodyPr wrap="none" rtlCol="0">
            <a:spAutoFit/>
          </a:bodyPr>
          <a:lstStyle/>
          <a:p>
            <a:r>
              <a:rPr lang="en-US" b="1" dirty="0" smtClean="0">
                <a:solidFill>
                  <a:schemeClr val="accent2">
                    <a:lumMod val="75000"/>
                  </a:schemeClr>
                </a:solidFill>
              </a:rPr>
              <a:t>4.42</a:t>
            </a:r>
            <a:endParaRPr lang="en-US" b="1" dirty="0">
              <a:solidFill>
                <a:schemeClr val="accent2">
                  <a:lumMod val="75000"/>
                </a:schemeClr>
              </a:solidFill>
            </a:endParaRPr>
          </a:p>
        </p:txBody>
      </p:sp>
      <p:sp>
        <p:nvSpPr>
          <p:cNvPr id="18" name="TextBox 17"/>
          <p:cNvSpPr txBox="1"/>
          <p:nvPr/>
        </p:nvSpPr>
        <p:spPr>
          <a:xfrm>
            <a:off x="2731691" y="2766536"/>
            <a:ext cx="702620" cy="369332"/>
          </a:xfrm>
          <a:prstGeom prst="rect">
            <a:avLst/>
          </a:prstGeom>
          <a:noFill/>
        </p:spPr>
        <p:txBody>
          <a:bodyPr wrap="square" rtlCol="0">
            <a:spAutoFit/>
          </a:bodyPr>
          <a:lstStyle/>
          <a:p>
            <a:r>
              <a:rPr lang="en-US" b="1" dirty="0" smtClean="0">
                <a:solidFill>
                  <a:schemeClr val="accent2">
                    <a:lumMod val="75000"/>
                  </a:schemeClr>
                </a:solidFill>
              </a:rPr>
              <a:t>4.86</a:t>
            </a:r>
            <a:endParaRPr lang="en-US" b="1" dirty="0">
              <a:solidFill>
                <a:schemeClr val="accent2">
                  <a:lumMod val="75000"/>
                </a:schemeClr>
              </a:solidFill>
            </a:endParaRPr>
          </a:p>
        </p:txBody>
      </p:sp>
      <p:sp>
        <p:nvSpPr>
          <p:cNvPr id="19" name="TextBox 18"/>
          <p:cNvSpPr txBox="1"/>
          <p:nvPr/>
        </p:nvSpPr>
        <p:spPr>
          <a:xfrm>
            <a:off x="4514938" y="2766536"/>
            <a:ext cx="633507" cy="369332"/>
          </a:xfrm>
          <a:prstGeom prst="rect">
            <a:avLst/>
          </a:prstGeom>
          <a:noFill/>
        </p:spPr>
        <p:txBody>
          <a:bodyPr wrap="none" rtlCol="0">
            <a:spAutoFit/>
          </a:bodyPr>
          <a:lstStyle/>
          <a:p>
            <a:r>
              <a:rPr lang="en-US" b="1" dirty="0" smtClean="0">
                <a:solidFill>
                  <a:schemeClr val="accent2">
                    <a:lumMod val="75000"/>
                  </a:schemeClr>
                </a:solidFill>
              </a:rPr>
              <a:t>4.19</a:t>
            </a:r>
            <a:endParaRPr lang="en-US" b="1" dirty="0">
              <a:solidFill>
                <a:schemeClr val="accent2">
                  <a:lumMod val="75000"/>
                </a:schemeClr>
              </a:solidFill>
            </a:endParaRPr>
          </a:p>
        </p:txBody>
      </p:sp>
      <p:sp>
        <p:nvSpPr>
          <p:cNvPr id="20" name="TextBox 19"/>
          <p:cNvSpPr txBox="1"/>
          <p:nvPr/>
        </p:nvSpPr>
        <p:spPr>
          <a:xfrm>
            <a:off x="0" y="5498068"/>
            <a:ext cx="530915" cy="369332"/>
          </a:xfrm>
          <a:prstGeom prst="rect">
            <a:avLst/>
          </a:prstGeom>
          <a:noFill/>
        </p:spPr>
        <p:txBody>
          <a:bodyPr wrap="none" rtlCol="0">
            <a:spAutoFit/>
          </a:bodyPr>
          <a:lstStyle/>
          <a:p>
            <a:r>
              <a:rPr lang="en-US" i="1" dirty="0" smtClean="0"/>
              <a:t>low</a:t>
            </a:r>
            <a:endParaRPr lang="en-US" i="1" dirty="0"/>
          </a:p>
        </p:txBody>
      </p:sp>
      <p:sp>
        <p:nvSpPr>
          <p:cNvPr id="21" name="TextBox 20"/>
          <p:cNvSpPr txBox="1"/>
          <p:nvPr/>
        </p:nvSpPr>
        <p:spPr>
          <a:xfrm>
            <a:off x="0" y="2590800"/>
            <a:ext cx="620683" cy="369332"/>
          </a:xfrm>
          <a:prstGeom prst="rect">
            <a:avLst/>
          </a:prstGeom>
          <a:noFill/>
        </p:spPr>
        <p:txBody>
          <a:bodyPr wrap="none" rtlCol="0">
            <a:spAutoFit/>
          </a:bodyPr>
          <a:lstStyle/>
          <a:p>
            <a:r>
              <a:rPr lang="en-US" i="1" dirty="0" smtClean="0"/>
              <a:t>high</a:t>
            </a:r>
            <a:endParaRPr lang="en-US" i="1" dirty="0"/>
          </a:p>
        </p:txBody>
      </p:sp>
    </p:spTree>
    <p:extLst>
      <p:ext uri="{BB962C8B-B14F-4D97-AF65-F5344CB8AC3E}">
        <p14:creationId xmlns:p14="http://schemas.microsoft.com/office/powerpoint/2010/main" val="537443552"/>
      </p:ext>
    </p:extLst>
  </p:cSld>
  <p:clrMapOvr>
    <a:masterClrMapping/>
  </p:clrMapOvr>
  <p:transition spd="med">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Drug &amp; Alcohol Testing</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514350" indent="-514350">
              <a:buFont typeface="+mj-lt"/>
              <a:buAutoNum type="alphaUcPeriod"/>
            </a:pPr>
            <a:r>
              <a:rPr lang="en-US" sz="4400" dirty="0" smtClean="0"/>
              <a:t>Frequent Testing</a:t>
            </a:r>
          </a:p>
          <a:p>
            <a:pPr marL="514350" indent="-514350">
              <a:buFont typeface="+mj-lt"/>
              <a:buAutoNum type="alphaUcPeriod"/>
            </a:pPr>
            <a:r>
              <a:rPr lang="en-US" sz="4400" dirty="0" smtClean="0"/>
              <a:t>Random Testing</a:t>
            </a:r>
          </a:p>
          <a:p>
            <a:pPr marL="514350" indent="-514350">
              <a:buFont typeface="+mj-lt"/>
              <a:buAutoNum type="alphaUcPeriod"/>
            </a:pPr>
            <a:r>
              <a:rPr lang="en-US" sz="4400" dirty="0" smtClean="0"/>
              <a:t>Duration of Testing</a:t>
            </a:r>
          </a:p>
          <a:p>
            <a:pPr marL="514350" indent="-514350">
              <a:buFont typeface="+mj-lt"/>
              <a:buAutoNum type="alphaUcPeriod"/>
            </a:pPr>
            <a:r>
              <a:rPr lang="en-US" sz="4400" dirty="0" smtClean="0"/>
              <a:t>Breadth of Testing</a:t>
            </a:r>
          </a:p>
          <a:p>
            <a:pPr marL="514350" indent="-514350">
              <a:buFont typeface="+mj-lt"/>
              <a:buAutoNum type="alphaUcPeriod"/>
            </a:pPr>
            <a:r>
              <a:rPr lang="en-US" sz="4400" dirty="0" smtClean="0"/>
              <a:t>Witnessed Collection</a:t>
            </a:r>
          </a:p>
          <a:p>
            <a:endParaRPr lang="en-US" dirty="0"/>
          </a:p>
        </p:txBody>
      </p:sp>
    </p:spTree>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Drug &amp; Alcohol Testing</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a:xfrm>
            <a:off x="457200" y="1600200"/>
            <a:ext cx="6324600" cy="4525963"/>
          </a:xfrm>
        </p:spPr>
        <p:txBody>
          <a:bodyPr/>
          <a:lstStyle/>
          <a:p>
            <a:pPr marL="514350" indent="-514350">
              <a:buFont typeface="+mj-lt"/>
              <a:buAutoNum type="alphaUcPeriod" startAt="6"/>
            </a:pPr>
            <a:r>
              <a:rPr lang="en-US" sz="4400" dirty="0" smtClean="0"/>
              <a:t>Valid specimens</a:t>
            </a:r>
          </a:p>
          <a:p>
            <a:pPr marL="514350" indent="-514350">
              <a:buFont typeface="+mj-lt"/>
              <a:buAutoNum type="alphaUcPeriod" startAt="6"/>
            </a:pPr>
            <a:r>
              <a:rPr lang="en-US" sz="4400" dirty="0" smtClean="0"/>
              <a:t>Accurate &amp; Reliable Testing Procedures</a:t>
            </a:r>
          </a:p>
          <a:p>
            <a:pPr marL="514350" indent="-514350">
              <a:buFont typeface="+mj-lt"/>
              <a:buAutoNum type="alphaUcPeriod" startAt="6"/>
            </a:pPr>
            <a:r>
              <a:rPr lang="en-US" sz="4400" dirty="0" smtClean="0"/>
              <a:t>Rapid Results</a:t>
            </a:r>
          </a:p>
          <a:p>
            <a:pPr marL="514350" indent="-514350">
              <a:buFont typeface="+mj-lt"/>
              <a:buAutoNum type="alphaUcPeriod" startAt="6"/>
            </a:pPr>
            <a:r>
              <a:rPr lang="en-US" sz="4400" dirty="0" smtClean="0"/>
              <a:t>Participant Contract</a:t>
            </a:r>
          </a:p>
          <a:p>
            <a:endParaRPr lang="en-US" dirty="0"/>
          </a:p>
        </p:txBody>
      </p:sp>
    </p:spTree>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2" name="Title 11"/>
          <p:cNvSpPr>
            <a:spLocks noGrp="1"/>
          </p:cNvSpPr>
          <p:nvPr>
            <p:ph type="title"/>
          </p:nvPr>
        </p:nvSpPr>
        <p:spPr/>
        <p:txBody>
          <a:bodyPr/>
          <a:lstStyle/>
          <a:p>
            <a:endParaRPr lang="en-US" dirty="0"/>
          </a:p>
        </p:txBody>
      </p:sp>
      <p:sp>
        <p:nvSpPr>
          <p:cNvPr id="19" name="Content Placeholder 18"/>
          <p:cNvSpPr>
            <a:spLocks noGrp="1"/>
          </p:cNvSpPr>
          <p:nvPr>
            <p:ph idx="1"/>
          </p:nvPr>
        </p:nvSpPr>
        <p:spPr>
          <a:xfrm>
            <a:off x="702620" y="846138"/>
            <a:ext cx="8229600" cy="5365148"/>
          </a:xfrm>
          <a:solidFill>
            <a:schemeClr val="bg1">
              <a:lumMod val="50000"/>
              <a:alpha val="90000"/>
            </a:schemeClr>
          </a:solidFill>
        </p:spPr>
        <p:txBody>
          <a:bodyPr/>
          <a:lstStyle/>
          <a:p>
            <a:pPr marL="0" indent="0" algn="ctr">
              <a:buNone/>
            </a:pPr>
            <a:r>
              <a:rPr lang="en-US" sz="3600" u="sng" dirty="0" smtClean="0">
                <a:solidFill>
                  <a:srgbClr val="FFFF00"/>
                </a:solidFill>
              </a:rPr>
              <a:t>Drug and Alcohol Testing</a:t>
            </a:r>
          </a:p>
          <a:p>
            <a:pPr marL="742950" indent="-742950">
              <a:buFont typeface="+mj-lt"/>
              <a:buAutoNum type="arabicParenR"/>
            </a:pPr>
            <a:r>
              <a:rPr lang="en-US" sz="3600" dirty="0" smtClean="0">
                <a:solidFill>
                  <a:schemeClr val="bg1"/>
                </a:solidFill>
              </a:rPr>
              <a:t>Randomly test at least twice per week,  including weekends and holidays and require participants to report within 8 hours of notification.</a:t>
            </a:r>
          </a:p>
          <a:p>
            <a:pPr marL="742950" indent="-742950">
              <a:buFont typeface="+mj-lt"/>
              <a:buAutoNum type="arabicParenR"/>
            </a:pPr>
            <a:r>
              <a:rPr lang="en-US" sz="3600" dirty="0" smtClean="0">
                <a:solidFill>
                  <a:schemeClr val="bg1"/>
                </a:solidFill>
              </a:rPr>
              <a:t>Continue testing randomly at least twice per week until participant is preparing for graduation in the final phase.</a:t>
            </a:r>
          </a:p>
          <a:p>
            <a:pPr>
              <a:buFont typeface="+mj-lt"/>
              <a:buAutoNum type="arabicParenR"/>
            </a:pPr>
            <a:endParaRPr lang="en-US" sz="1600" dirty="0" smtClean="0">
              <a:solidFill>
                <a:schemeClr val="bg1"/>
              </a:solidFill>
            </a:endParaRPr>
          </a:p>
          <a:p>
            <a:pPr marL="742950" indent="-742950">
              <a:buFont typeface="+mj-lt"/>
              <a:buAutoNum type="arabicParenR"/>
            </a:pPr>
            <a:endParaRPr lang="en-US" sz="3600" dirty="0">
              <a:solidFill>
                <a:schemeClr val="bg1"/>
              </a:solidFill>
            </a:endParaRPr>
          </a:p>
        </p:txBody>
      </p:sp>
    </p:spTree>
    <p:extLst>
      <p:ext uri="{BB962C8B-B14F-4D97-AF65-F5344CB8AC3E}">
        <p14:creationId xmlns:p14="http://schemas.microsoft.com/office/powerpoint/2010/main" val="3123714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 calcmode="lin" valueType="num">
                                      <p:cBhvr>
                                        <p:cTn id="7" dur="500" fill="hold"/>
                                        <p:tgtEl>
                                          <p:spTgt spid="19">
                                            <p:bg/>
                                          </p:spTgt>
                                        </p:tgtEl>
                                        <p:attrNameLst>
                                          <p:attrName>ppt_w</p:attrName>
                                        </p:attrNameLst>
                                      </p:cBhvr>
                                      <p:tavLst>
                                        <p:tav tm="0">
                                          <p:val>
                                            <p:fltVal val="0"/>
                                          </p:val>
                                        </p:tav>
                                        <p:tav tm="100000">
                                          <p:val>
                                            <p:strVal val="#ppt_w"/>
                                          </p:val>
                                        </p:tav>
                                      </p:tavLst>
                                    </p:anim>
                                    <p:anim calcmode="lin" valueType="num">
                                      <p:cBhvr>
                                        <p:cTn id="8" dur="500" fill="hold"/>
                                        <p:tgtEl>
                                          <p:spTgt spid="19">
                                            <p:bg/>
                                          </p:spTgt>
                                        </p:tgtEl>
                                        <p:attrNameLst>
                                          <p:attrName>ppt_h</p:attrName>
                                        </p:attrNameLst>
                                      </p:cBhvr>
                                      <p:tavLst>
                                        <p:tav tm="0">
                                          <p:val>
                                            <p:fltVal val="0"/>
                                          </p:val>
                                        </p:tav>
                                        <p:tav tm="100000">
                                          <p:val>
                                            <p:strVal val="#ppt_h"/>
                                          </p:val>
                                        </p:tav>
                                      </p:tavLst>
                                    </p:anim>
                                    <p:animEffect transition="in" filter="fade">
                                      <p:cBhvr>
                                        <p:cTn id="9" dur="500"/>
                                        <p:tgtEl>
                                          <p:spTgt spid="19">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 calcmode="lin" valueType="num">
                                      <p:cBhvr>
                                        <p:cTn id="13"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9">
                                            <p:txEl>
                                              <p:pRg st="0" end="0"/>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9">
                                            <p:txEl>
                                              <p:pRg st="1" end="1"/>
                                            </p:txEl>
                                          </p:spTgt>
                                        </p:tgtEl>
                                        <p:attrNameLst>
                                          <p:attrName>style.visibility</p:attrName>
                                        </p:attrNameLst>
                                      </p:cBhvr>
                                      <p:to>
                                        <p:strVal val="visible"/>
                                      </p:to>
                                    </p:set>
                                    <p:anim calcmode="lin" valueType="num">
                                      <p:cBhvr>
                                        <p:cTn id="18" dur="500" fill="hold"/>
                                        <p:tgtEl>
                                          <p:spTgt spid="1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9">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9">
                                            <p:txEl>
                                              <p:pRg st="2" end="2"/>
                                            </p:txEl>
                                          </p:spTgt>
                                        </p:tgtEl>
                                        <p:attrNameLst>
                                          <p:attrName>style.visibility</p:attrName>
                                        </p:attrNameLst>
                                      </p:cBhvr>
                                      <p:to>
                                        <p:strVal val="visible"/>
                                      </p:to>
                                    </p:set>
                                    <p:anim calcmode="lin" valueType="num">
                                      <p:cBhvr>
                                        <p:cTn id="25" dur="500" fill="hold"/>
                                        <p:tgtEl>
                                          <p:spTgt spid="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9">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6" name="Content Placeholder 15"/>
          <p:cNvSpPr>
            <a:spLocks noGrp="1"/>
          </p:cNvSpPr>
          <p:nvPr>
            <p:ph sz="half" idx="1"/>
          </p:nvPr>
        </p:nvSpPr>
        <p:spPr>
          <a:xfrm>
            <a:off x="457200" y="1600200"/>
            <a:ext cx="7924800" cy="4525963"/>
          </a:xfrm>
        </p:spPr>
        <p:txBody>
          <a:bodyPr/>
          <a:lstStyle/>
          <a:p>
            <a:r>
              <a:rPr lang="en-US" dirty="0"/>
              <a:t>A participant should have an equal chance of being called on any day of the week.</a:t>
            </a:r>
          </a:p>
          <a:p>
            <a:r>
              <a:rPr lang="en-US" dirty="0"/>
              <a:t>Avoid randomizing in weekly </a:t>
            </a:r>
            <a:r>
              <a:rPr lang="en-US" dirty="0" smtClean="0"/>
              <a:t>blocks.</a:t>
            </a:r>
          </a:p>
          <a:p>
            <a:r>
              <a:rPr lang="en-US" dirty="0" smtClean="0"/>
              <a:t>Test routinely for all drugs commonly used by population.</a:t>
            </a:r>
            <a:endParaRPr lang="en-US" dirty="0"/>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000" b="1" dirty="0" smtClean="0">
                <a:solidFill>
                  <a:schemeClr val="bg1"/>
                </a:solidFill>
                <a:effectLst>
                  <a:outerShdw blurRad="38100" dist="38100" dir="2700000" algn="tl">
                    <a:srgbClr val="000000">
                      <a:alpha val="43137"/>
                    </a:srgbClr>
                  </a:outerShdw>
                </a:effectLst>
                <a:latin typeface="Cambria" pitchFamily="18" charset="0"/>
                <a:ea typeface="+mj-ea"/>
                <a:cs typeface="+mj-cs"/>
              </a:rPr>
              <a:t>Avoid Respites from Detection </a:t>
            </a:r>
            <a:endParaRPr kumimoji="0" lang="en-US" sz="40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Tree>
    <p:extLst>
      <p:ext uri="{BB962C8B-B14F-4D97-AF65-F5344CB8AC3E}">
        <p14:creationId xmlns:p14="http://schemas.microsoft.com/office/powerpoint/2010/main" val="1787044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7010400" cy="4876800"/>
          </a:xfrm>
        </p:spPr>
        <p:txBody>
          <a:bodyPr/>
          <a:lstStyle/>
          <a:p>
            <a:pPr marL="0" indent="0" eaLnBrk="1" hangingPunct="1">
              <a:spcBef>
                <a:spcPts val="800"/>
              </a:spcBef>
              <a:buNone/>
              <a:defRPr/>
            </a:pPr>
            <a:endParaRPr lang="en-US" sz="2600" b="1" dirty="0" smtClean="0"/>
          </a:p>
        </p:txBody>
      </p:sp>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a:xfrm>
            <a:off x="609600" y="266700"/>
            <a:ext cx="8229600" cy="1143000"/>
          </a:xfrm>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300" b="1" dirty="0" smtClean="0">
                <a:solidFill>
                  <a:schemeClr val="bg1"/>
                </a:solidFill>
                <a:effectLst>
                  <a:outerShdw blurRad="38100" dist="38100" dir="2700000" algn="tl">
                    <a:srgbClr val="000000">
                      <a:alpha val="43137"/>
                    </a:srgbClr>
                  </a:outerShdw>
                </a:effectLst>
                <a:latin typeface="Cambria" pitchFamily="18" charset="0"/>
                <a:ea typeface="+mj-ea"/>
                <a:cs typeface="+mj-cs"/>
              </a:rPr>
              <a:t>Why Standards?</a:t>
            </a:r>
            <a:endParaRPr kumimoji="0" lang="en-US" sz="53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graphicFrame>
        <p:nvGraphicFramePr>
          <p:cNvPr id="17" name="Content Placeholder 3"/>
          <p:cNvGraphicFramePr>
            <a:graphicFrameLocks/>
          </p:cNvGraphicFramePr>
          <p:nvPr>
            <p:extLst/>
          </p:nvPr>
        </p:nvGraphicFramePr>
        <p:xfrm>
          <a:off x="-630503" y="394106"/>
          <a:ext cx="9469703" cy="57983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3883152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57577"/>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Multidisciplinary Team</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514350" indent="-514350">
              <a:buFont typeface="+mj-lt"/>
              <a:buAutoNum type="alphaUcPeriod"/>
            </a:pPr>
            <a:endParaRPr lang="en-US" dirty="0" smtClean="0"/>
          </a:p>
          <a:p>
            <a:pPr marL="514350" indent="-514350">
              <a:buFont typeface="+mj-lt"/>
              <a:buAutoNum type="alphaUcPeriod"/>
            </a:pPr>
            <a:endParaRPr lang="en-US" dirty="0"/>
          </a:p>
        </p:txBody>
      </p:sp>
      <p:sp>
        <p:nvSpPr>
          <p:cNvPr id="17" name="Content Placeholder 15"/>
          <p:cNvSpPr txBox="1">
            <a:spLocks/>
          </p:cNvSpPr>
          <p:nvPr/>
        </p:nvSpPr>
        <p:spPr bwMode="auto">
          <a:xfrm>
            <a:off x="609600" y="1752600"/>
            <a:ext cx="8229600" cy="4525963"/>
          </a:xfrm>
          <a:prstGeom prst="rect">
            <a:avLst/>
          </a:prstGeom>
          <a:solidFill>
            <a:schemeClr val="accent2">
              <a:lumMod val="40000"/>
              <a:lumOff val="60000"/>
            </a:schemeClr>
          </a:solidFill>
          <a:ln w="9525">
            <a:noFill/>
            <a:miter lim="800000"/>
            <a:headEnd/>
            <a:tailEnd/>
          </a:ln>
          <a:effectLst>
            <a:softEdge rad="127000"/>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t>A </a:t>
            </a:r>
            <a:r>
              <a:rPr lang="en-US" b="1" dirty="0"/>
              <a:t>dedicated multidisciplinary team of professionals manages the day-to-day operations of the Drug Court, including reviewing participant progress during pre-court staff meetings and status hearings, contributing observations and recommendations within team members’ respective areas of expertise, and delivering or overseeing the delivery of legal, treatment and supervision services.</a:t>
            </a:r>
          </a:p>
          <a:p>
            <a:pPr marL="514350" indent="-514350">
              <a:buFont typeface="+mj-lt"/>
              <a:buAutoNum type="alphaUcPeriod"/>
            </a:pPr>
            <a:endParaRPr lang="en-US" dirty="0"/>
          </a:p>
        </p:txBody>
      </p:sp>
    </p:spTree>
    <p:extLst>
      <p:ext uri="{BB962C8B-B14F-4D97-AF65-F5344CB8AC3E}">
        <p14:creationId xmlns:p14="http://schemas.microsoft.com/office/powerpoint/2010/main" val="4057712852"/>
      </p:ext>
    </p:extLst>
  </p:cSld>
  <p:clrMapOvr>
    <a:masterClrMapping/>
  </p:clrMapOvr>
  <p:transition spd="med">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noProof="0" dirty="0" smtClean="0">
                <a:solidFill>
                  <a:schemeClr val="bg1"/>
                </a:solidFill>
                <a:effectLst>
                  <a:outerShdw blurRad="38100" dist="38100" dir="2700000" algn="tl">
                    <a:srgbClr val="000000">
                      <a:alpha val="43137"/>
                    </a:srgbClr>
                  </a:outerShdw>
                </a:effectLst>
                <a:latin typeface="Cambria" pitchFamily="18" charset="0"/>
                <a:ea typeface="+mj-ea"/>
                <a:cs typeface="+mj-cs"/>
              </a:rPr>
              <a:t>Multidisciplinary Team</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r>
              <a:rPr lang="en-US" dirty="0" smtClean="0"/>
              <a:t>N = 21 reviewers</a:t>
            </a:r>
            <a:endParaRPr lang="en-US" dirty="0"/>
          </a:p>
        </p:txBody>
      </p:sp>
      <p:graphicFrame>
        <p:nvGraphicFramePr>
          <p:cNvPr id="1026" name="Object 6"/>
          <p:cNvGraphicFramePr>
            <a:graphicFrameLocks noChangeAspect="1"/>
          </p:cNvGraphicFramePr>
          <p:nvPr/>
        </p:nvGraphicFramePr>
        <p:xfrm>
          <a:off x="60326" y="2743201"/>
          <a:ext cx="6701499" cy="3657599"/>
        </p:xfrm>
        <a:graphic>
          <a:graphicData uri="http://schemas.openxmlformats.org/presentationml/2006/ole">
            <mc:AlternateContent xmlns:mc="http://schemas.openxmlformats.org/markup-compatibility/2006">
              <mc:Choice xmlns:v="urn:schemas-microsoft-com:vml" Requires="v">
                <p:oleObj spid="_x0000_s11303" name="Chart" r:id="rId4" imgW="5365980" imgH="2946640" progId="MSGraph.Chart.8">
                  <p:embed followColorScheme="full"/>
                </p:oleObj>
              </mc:Choice>
              <mc:Fallback>
                <p:oleObj name="Chart" r:id="rId4" imgW="5365980" imgH="2946640" progId="MSGraph.Chart.8">
                  <p:embed followColorScheme="full"/>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6" y="2743201"/>
                        <a:ext cx="6701499"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Box 16"/>
          <p:cNvSpPr txBox="1"/>
          <p:nvPr/>
        </p:nvSpPr>
        <p:spPr>
          <a:xfrm>
            <a:off x="1017557" y="2768610"/>
            <a:ext cx="633507" cy="369332"/>
          </a:xfrm>
          <a:prstGeom prst="rect">
            <a:avLst/>
          </a:prstGeom>
          <a:noFill/>
        </p:spPr>
        <p:txBody>
          <a:bodyPr wrap="none" rtlCol="0">
            <a:spAutoFit/>
          </a:bodyPr>
          <a:lstStyle/>
          <a:p>
            <a:r>
              <a:rPr lang="en-US" b="1" dirty="0" smtClean="0">
                <a:solidFill>
                  <a:schemeClr val="accent2">
                    <a:lumMod val="75000"/>
                  </a:schemeClr>
                </a:solidFill>
              </a:rPr>
              <a:t>4.71</a:t>
            </a:r>
            <a:endParaRPr lang="en-US" b="1" dirty="0">
              <a:solidFill>
                <a:schemeClr val="accent2">
                  <a:lumMod val="75000"/>
                </a:schemeClr>
              </a:solidFill>
            </a:endParaRPr>
          </a:p>
        </p:txBody>
      </p:sp>
      <p:sp>
        <p:nvSpPr>
          <p:cNvPr id="18" name="TextBox 17"/>
          <p:cNvSpPr txBox="1"/>
          <p:nvPr/>
        </p:nvSpPr>
        <p:spPr>
          <a:xfrm>
            <a:off x="2761757" y="2743201"/>
            <a:ext cx="702620" cy="369332"/>
          </a:xfrm>
          <a:prstGeom prst="rect">
            <a:avLst/>
          </a:prstGeom>
          <a:noFill/>
        </p:spPr>
        <p:txBody>
          <a:bodyPr wrap="square" rtlCol="0">
            <a:spAutoFit/>
          </a:bodyPr>
          <a:lstStyle/>
          <a:p>
            <a:r>
              <a:rPr lang="en-US" b="1" dirty="0" smtClean="0">
                <a:solidFill>
                  <a:schemeClr val="accent2">
                    <a:lumMod val="75000"/>
                  </a:schemeClr>
                </a:solidFill>
              </a:rPr>
              <a:t>4.80</a:t>
            </a:r>
            <a:endParaRPr lang="en-US" b="1" dirty="0">
              <a:solidFill>
                <a:schemeClr val="accent2">
                  <a:lumMod val="75000"/>
                </a:schemeClr>
              </a:solidFill>
            </a:endParaRPr>
          </a:p>
        </p:txBody>
      </p:sp>
      <p:sp>
        <p:nvSpPr>
          <p:cNvPr id="19" name="TextBox 18"/>
          <p:cNvSpPr txBox="1"/>
          <p:nvPr/>
        </p:nvSpPr>
        <p:spPr>
          <a:xfrm>
            <a:off x="4514938" y="2766536"/>
            <a:ext cx="633507" cy="369332"/>
          </a:xfrm>
          <a:prstGeom prst="rect">
            <a:avLst/>
          </a:prstGeom>
          <a:noFill/>
        </p:spPr>
        <p:txBody>
          <a:bodyPr wrap="none" rtlCol="0">
            <a:spAutoFit/>
          </a:bodyPr>
          <a:lstStyle/>
          <a:p>
            <a:r>
              <a:rPr lang="en-US" b="1" dirty="0" smtClean="0">
                <a:solidFill>
                  <a:schemeClr val="accent2">
                    <a:lumMod val="75000"/>
                  </a:schemeClr>
                </a:solidFill>
              </a:rPr>
              <a:t>4.50</a:t>
            </a:r>
            <a:endParaRPr lang="en-US" b="1" dirty="0">
              <a:solidFill>
                <a:schemeClr val="accent2">
                  <a:lumMod val="75000"/>
                </a:schemeClr>
              </a:solidFill>
            </a:endParaRPr>
          </a:p>
        </p:txBody>
      </p:sp>
      <p:sp>
        <p:nvSpPr>
          <p:cNvPr id="20" name="TextBox 19"/>
          <p:cNvSpPr txBox="1"/>
          <p:nvPr/>
        </p:nvSpPr>
        <p:spPr>
          <a:xfrm>
            <a:off x="0" y="5498068"/>
            <a:ext cx="530915" cy="369332"/>
          </a:xfrm>
          <a:prstGeom prst="rect">
            <a:avLst/>
          </a:prstGeom>
          <a:noFill/>
        </p:spPr>
        <p:txBody>
          <a:bodyPr wrap="none" rtlCol="0">
            <a:spAutoFit/>
          </a:bodyPr>
          <a:lstStyle/>
          <a:p>
            <a:r>
              <a:rPr lang="en-US" i="1" dirty="0" smtClean="0"/>
              <a:t>low</a:t>
            </a:r>
            <a:endParaRPr lang="en-US" i="1" dirty="0"/>
          </a:p>
        </p:txBody>
      </p:sp>
      <p:sp>
        <p:nvSpPr>
          <p:cNvPr id="21" name="TextBox 20"/>
          <p:cNvSpPr txBox="1"/>
          <p:nvPr/>
        </p:nvSpPr>
        <p:spPr>
          <a:xfrm>
            <a:off x="0" y="2590800"/>
            <a:ext cx="620683" cy="369332"/>
          </a:xfrm>
          <a:prstGeom prst="rect">
            <a:avLst/>
          </a:prstGeom>
          <a:noFill/>
        </p:spPr>
        <p:txBody>
          <a:bodyPr wrap="none" rtlCol="0">
            <a:spAutoFit/>
          </a:bodyPr>
          <a:lstStyle/>
          <a:p>
            <a:r>
              <a:rPr lang="en-US" i="1" dirty="0" smtClean="0"/>
              <a:t>high</a:t>
            </a:r>
            <a:endParaRPr lang="en-US" i="1" dirty="0"/>
          </a:p>
        </p:txBody>
      </p:sp>
    </p:spTree>
    <p:extLst>
      <p:ext uri="{BB962C8B-B14F-4D97-AF65-F5344CB8AC3E}">
        <p14:creationId xmlns:p14="http://schemas.microsoft.com/office/powerpoint/2010/main" val="756178473"/>
      </p:ext>
    </p:extLst>
  </p:cSld>
  <p:clrMapOvr>
    <a:masterClrMapping/>
  </p:clrMapOvr>
  <p:transition spd="med">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graphicFrame>
        <p:nvGraphicFramePr>
          <p:cNvPr id="23" name="Content Placeholder 22"/>
          <p:cNvGraphicFramePr>
            <a:graphicFrameLocks noGrp="1"/>
          </p:cNvGraphicFramePr>
          <p:nvPr>
            <p:ph idx="1"/>
            <p:extLst>
              <p:ext uri="{D42A27DB-BD31-4B8C-83A1-F6EECF244321}">
                <p14:modId xmlns:p14="http://schemas.microsoft.com/office/powerpoint/2010/main" val="2669083094"/>
              </p:ext>
            </p:extLst>
          </p:nvPr>
        </p:nvGraphicFramePr>
        <p:xfrm>
          <a:off x="685800" y="1500188"/>
          <a:ext cx="7620000" cy="444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Multidisciplinary Team</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24" name="TextBox 23"/>
          <p:cNvSpPr txBox="1"/>
          <p:nvPr/>
        </p:nvSpPr>
        <p:spPr>
          <a:xfrm>
            <a:off x="838200" y="1447800"/>
            <a:ext cx="184731" cy="584775"/>
          </a:xfrm>
          <a:prstGeom prst="rect">
            <a:avLst/>
          </a:prstGeom>
          <a:noFill/>
        </p:spPr>
        <p:txBody>
          <a:bodyPr wrap="none" rtlCol="0">
            <a:spAutoFit/>
          </a:bodyPr>
          <a:lstStyle/>
          <a:p>
            <a:endParaRPr lang="en-US" sz="3200" dirty="0">
              <a:latin typeface="+mj-lt"/>
            </a:endParaRPr>
          </a:p>
        </p:txBody>
      </p:sp>
    </p:spTree>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2" name="Title 11"/>
          <p:cNvSpPr>
            <a:spLocks noGrp="1"/>
          </p:cNvSpPr>
          <p:nvPr>
            <p:ph type="title"/>
          </p:nvPr>
        </p:nvSpPr>
        <p:spPr/>
        <p:txBody>
          <a:bodyPr/>
          <a:lstStyle/>
          <a:p>
            <a:endParaRPr lang="en-US" dirty="0"/>
          </a:p>
        </p:txBody>
      </p:sp>
      <p:sp>
        <p:nvSpPr>
          <p:cNvPr id="19" name="Content Placeholder 18"/>
          <p:cNvSpPr>
            <a:spLocks noGrp="1"/>
          </p:cNvSpPr>
          <p:nvPr>
            <p:ph idx="1"/>
          </p:nvPr>
        </p:nvSpPr>
        <p:spPr>
          <a:xfrm>
            <a:off x="533400" y="434987"/>
            <a:ext cx="8229600" cy="5754086"/>
          </a:xfrm>
          <a:solidFill>
            <a:schemeClr val="bg1">
              <a:lumMod val="50000"/>
              <a:alpha val="90000"/>
            </a:schemeClr>
          </a:solidFill>
        </p:spPr>
        <p:txBody>
          <a:bodyPr/>
          <a:lstStyle/>
          <a:p>
            <a:pPr marL="0" indent="0" algn="ctr">
              <a:buNone/>
            </a:pPr>
            <a:r>
              <a:rPr lang="en-US" sz="3600" u="sng" dirty="0" smtClean="0">
                <a:solidFill>
                  <a:srgbClr val="FFFF00"/>
                </a:solidFill>
              </a:rPr>
              <a:t>Multidisciplinary Team</a:t>
            </a:r>
          </a:p>
          <a:p>
            <a:pPr marL="742950" indent="-742950">
              <a:buFont typeface="+mj-lt"/>
              <a:buAutoNum type="arabicParenR"/>
            </a:pPr>
            <a:r>
              <a:rPr lang="en-US" sz="3600" dirty="0" smtClean="0">
                <a:solidFill>
                  <a:schemeClr val="bg1"/>
                </a:solidFill>
              </a:rPr>
              <a:t>Judge considers perspectives of all team member before making decisions that impact participants’ welfare or liberty interests. </a:t>
            </a:r>
          </a:p>
          <a:p>
            <a:pPr marL="742950" indent="-742950">
              <a:buFont typeface="+mj-lt"/>
              <a:buAutoNum type="arabicParenR"/>
            </a:pPr>
            <a:r>
              <a:rPr lang="en-US" sz="3600" dirty="0" smtClean="0">
                <a:solidFill>
                  <a:schemeClr val="bg1"/>
                </a:solidFill>
              </a:rPr>
              <a:t>Defense attorneys inform participants and team members whether they will share confidential information concerning participants with other team members.</a:t>
            </a:r>
            <a:endParaRPr lang="en-US" sz="1600" dirty="0" smtClean="0">
              <a:solidFill>
                <a:schemeClr val="bg1"/>
              </a:solidFill>
            </a:endParaRPr>
          </a:p>
          <a:p>
            <a:pPr marL="742950" indent="-742950">
              <a:buFont typeface="+mj-lt"/>
              <a:buAutoNum type="arabicParenR"/>
            </a:pPr>
            <a:endParaRPr lang="en-US" sz="3600" dirty="0">
              <a:solidFill>
                <a:schemeClr val="bg1"/>
              </a:solidFill>
            </a:endParaRPr>
          </a:p>
        </p:txBody>
      </p:sp>
    </p:spTree>
    <p:extLst>
      <p:ext uri="{BB962C8B-B14F-4D97-AF65-F5344CB8AC3E}">
        <p14:creationId xmlns:p14="http://schemas.microsoft.com/office/powerpoint/2010/main" val="250891459"/>
      </p:ext>
    </p:extLst>
  </p:cSld>
  <p:clrMapOvr>
    <a:masterClrMapping/>
  </p:clrMapOvr>
  <mc:AlternateContent xmlns:mc="http://schemas.openxmlformats.org/markup-compatibility/2006" xmlns:p15="http://schemas.microsoft.com/office/powerpoint/2012/main">
    <mc:Choice Requires="p15">
      <p:transition spd="slow">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 calcmode="lin" valueType="num">
                                      <p:cBhvr>
                                        <p:cTn id="7" dur="500" fill="hold"/>
                                        <p:tgtEl>
                                          <p:spTgt spid="19">
                                            <p:bg/>
                                          </p:spTgt>
                                        </p:tgtEl>
                                        <p:attrNameLst>
                                          <p:attrName>ppt_w</p:attrName>
                                        </p:attrNameLst>
                                      </p:cBhvr>
                                      <p:tavLst>
                                        <p:tav tm="0">
                                          <p:val>
                                            <p:fltVal val="0"/>
                                          </p:val>
                                        </p:tav>
                                        <p:tav tm="100000">
                                          <p:val>
                                            <p:strVal val="#ppt_w"/>
                                          </p:val>
                                        </p:tav>
                                      </p:tavLst>
                                    </p:anim>
                                    <p:anim calcmode="lin" valueType="num">
                                      <p:cBhvr>
                                        <p:cTn id="8" dur="500" fill="hold"/>
                                        <p:tgtEl>
                                          <p:spTgt spid="19">
                                            <p:bg/>
                                          </p:spTgt>
                                        </p:tgtEl>
                                        <p:attrNameLst>
                                          <p:attrName>ppt_h</p:attrName>
                                        </p:attrNameLst>
                                      </p:cBhvr>
                                      <p:tavLst>
                                        <p:tav tm="0">
                                          <p:val>
                                            <p:fltVal val="0"/>
                                          </p:val>
                                        </p:tav>
                                        <p:tav tm="100000">
                                          <p:val>
                                            <p:strVal val="#ppt_h"/>
                                          </p:val>
                                        </p:tav>
                                      </p:tavLst>
                                    </p:anim>
                                    <p:animEffect transition="in" filter="fade">
                                      <p:cBhvr>
                                        <p:cTn id="9" dur="500"/>
                                        <p:tgtEl>
                                          <p:spTgt spid="19">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 calcmode="lin" valueType="num">
                                      <p:cBhvr>
                                        <p:cTn id="13"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9">
                                            <p:txEl>
                                              <p:pRg st="0" end="0"/>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9">
                                            <p:txEl>
                                              <p:pRg st="1" end="1"/>
                                            </p:txEl>
                                          </p:spTgt>
                                        </p:tgtEl>
                                        <p:attrNameLst>
                                          <p:attrName>style.visibility</p:attrName>
                                        </p:attrNameLst>
                                      </p:cBhvr>
                                      <p:to>
                                        <p:strVal val="visible"/>
                                      </p:to>
                                    </p:set>
                                    <p:anim calcmode="lin" valueType="num">
                                      <p:cBhvr>
                                        <p:cTn id="18" dur="500" fill="hold"/>
                                        <p:tgtEl>
                                          <p:spTgt spid="1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9">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9">
                                            <p:txEl>
                                              <p:pRg st="2" end="2"/>
                                            </p:txEl>
                                          </p:spTgt>
                                        </p:tgtEl>
                                        <p:attrNameLst>
                                          <p:attrName>style.visibility</p:attrName>
                                        </p:attrNameLst>
                                      </p:cBhvr>
                                      <p:to>
                                        <p:strVal val="visible"/>
                                      </p:to>
                                    </p:set>
                                    <p:anim calcmode="lin" valueType="num">
                                      <p:cBhvr>
                                        <p:cTn id="25" dur="500" fill="hold"/>
                                        <p:tgtEl>
                                          <p:spTgt spid="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9">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Census and Caseloads</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a:xfrm>
            <a:off x="353518" y="1158875"/>
            <a:ext cx="8229600" cy="4525963"/>
          </a:xfrm>
        </p:spPr>
        <p:txBody>
          <a:bodyPr/>
          <a:lstStyle/>
          <a:p>
            <a:pPr marL="514350" indent="-514350">
              <a:buFont typeface="+mj-lt"/>
              <a:buAutoNum type="alphaUcPeriod"/>
            </a:pPr>
            <a:endParaRPr lang="en-US" dirty="0" smtClean="0"/>
          </a:p>
          <a:p>
            <a:pPr marL="514350" indent="-514350">
              <a:buFont typeface="+mj-lt"/>
              <a:buAutoNum type="alphaUcPeriod"/>
            </a:pPr>
            <a:endParaRPr lang="en-US" dirty="0"/>
          </a:p>
        </p:txBody>
      </p:sp>
      <p:sp>
        <p:nvSpPr>
          <p:cNvPr id="17" name="Content Placeholder 15"/>
          <p:cNvSpPr txBox="1">
            <a:spLocks/>
          </p:cNvSpPr>
          <p:nvPr/>
        </p:nvSpPr>
        <p:spPr bwMode="auto">
          <a:xfrm>
            <a:off x="356016" y="1500188"/>
            <a:ext cx="8229600" cy="4525963"/>
          </a:xfrm>
          <a:prstGeom prst="rect">
            <a:avLst/>
          </a:prstGeom>
          <a:solidFill>
            <a:schemeClr val="accent2">
              <a:lumMod val="40000"/>
              <a:lumOff val="60000"/>
            </a:schemeClr>
          </a:solidFill>
          <a:ln w="9525">
            <a:noFill/>
            <a:miter lim="800000"/>
            <a:headEnd/>
            <a:tailEnd/>
          </a:ln>
          <a:effectLst>
            <a:softEdge rad="127000"/>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endParaRPr lang="en-US" dirty="0" smtClean="0"/>
          </a:p>
          <a:p>
            <a:pPr marL="0" indent="0" algn="ctr">
              <a:buNone/>
            </a:pPr>
            <a:r>
              <a:rPr lang="en-US" sz="4800" b="1" dirty="0"/>
              <a:t>The Drug Court serves as many eligible individuals as practicable while maintaining continuous fidelity to best practice standards.</a:t>
            </a:r>
          </a:p>
          <a:p>
            <a:pPr marL="514350" indent="-514350" algn="ctr">
              <a:buFont typeface="+mj-lt"/>
              <a:buAutoNum type="alphaUcPeriod"/>
            </a:pPr>
            <a:endParaRPr lang="en-US" dirty="0"/>
          </a:p>
        </p:txBody>
      </p:sp>
    </p:spTree>
    <p:extLst>
      <p:ext uri="{BB962C8B-B14F-4D97-AF65-F5344CB8AC3E}">
        <p14:creationId xmlns:p14="http://schemas.microsoft.com/office/powerpoint/2010/main" val="4270630400"/>
      </p:ext>
    </p:extLst>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noProof="0" dirty="0" smtClean="0">
                <a:solidFill>
                  <a:schemeClr val="bg1"/>
                </a:solidFill>
                <a:effectLst>
                  <a:outerShdw blurRad="38100" dist="38100" dir="2700000" algn="tl">
                    <a:srgbClr val="000000">
                      <a:alpha val="43137"/>
                    </a:srgbClr>
                  </a:outerShdw>
                </a:effectLst>
                <a:latin typeface="Cambria" pitchFamily="18" charset="0"/>
                <a:ea typeface="+mj-ea"/>
                <a:cs typeface="+mj-cs"/>
              </a:rPr>
              <a:t>Census and Caseloads</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r>
              <a:rPr lang="en-US" dirty="0" smtClean="0"/>
              <a:t>N = 26 reviewers</a:t>
            </a:r>
            <a:endParaRPr lang="en-US" dirty="0"/>
          </a:p>
        </p:txBody>
      </p:sp>
      <p:graphicFrame>
        <p:nvGraphicFramePr>
          <p:cNvPr id="1026" name="Object 6"/>
          <p:cNvGraphicFramePr>
            <a:graphicFrameLocks noChangeAspect="1"/>
          </p:cNvGraphicFramePr>
          <p:nvPr/>
        </p:nvGraphicFramePr>
        <p:xfrm>
          <a:off x="60326" y="2743201"/>
          <a:ext cx="6701499" cy="3657599"/>
        </p:xfrm>
        <a:graphic>
          <a:graphicData uri="http://schemas.openxmlformats.org/presentationml/2006/ole">
            <mc:AlternateContent xmlns:mc="http://schemas.openxmlformats.org/markup-compatibility/2006">
              <mc:Choice xmlns:v="urn:schemas-microsoft-com:vml" Requires="v">
                <p:oleObj spid="_x0000_s12327" name="Chart" r:id="rId4" imgW="5365980" imgH="2946640" progId="MSGraph.Chart.8">
                  <p:embed followColorScheme="full"/>
                </p:oleObj>
              </mc:Choice>
              <mc:Fallback>
                <p:oleObj name="Chart" r:id="rId4" imgW="5365980" imgH="2946640" progId="MSGraph.Chart.8">
                  <p:embed followColorScheme="full"/>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6" y="2743201"/>
                        <a:ext cx="6701499"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Box 16"/>
          <p:cNvSpPr txBox="1"/>
          <p:nvPr/>
        </p:nvSpPr>
        <p:spPr>
          <a:xfrm>
            <a:off x="1017557" y="2768610"/>
            <a:ext cx="633507" cy="369332"/>
          </a:xfrm>
          <a:prstGeom prst="rect">
            <a:avLst/>
          </a:prstGeom>
          <a:noFill/>
        </p:spPr>
        <p:txBody>
          <a:bodyPr wrap="none" rtlCol="0">
            <a:spAutoFit/>
          </a:bodyPr>
          <a:lstStyle/>
          <a:p>
            <a:r>
              <a:rPr lang="en-US" b="1" dirty="0" smtClean="0">
                <a:solidFill>
                  <a:schemeClr val="accent2">
                    <a:lumMod val="75000"/>
                  </a:schemeClr>
                </a:solidFill>
              </a:rPr>
              <a:t>4.19</a:t>
            </a:r>
            <a:endParaRPr lang="en-US" b="1" dirty="0">
              <a:solidFill>
                <a:schemeClr val="accent2">
                  <a:lumMod val="75000"/>
                </a:schemeClr>
              </a:solidFill>
            </a:endParaRPr>
          </a:p>
        </p:txBody>
      </p:sp>
      <p:sp>
        <p:nvSpPr>
          <p:cNvPr id="18" name="TextBox 17"/>
          <p:cNvSpPr txBox="1"/>
          <p:nvPr/>
        </p:nvSpPr>
        <p:spPr>
          <a:xfrm>
            <a:off x="2744462" y="2743201"/>
            <a:ext cx="702620" cy="369332"/>
          </a:xfrm>
          <a:prstGeom prst="rect">
            <a:avLst/>
          </a:prstGeom>
          <a:noFill/>
        </p:spPr>
        <p:txBody>
          <a:bodyPr wrap="square" rtlCol="0">
            <a:spAutoFit/>
          </a:bodyPr>
          <a:lstStyle/>
          <a:p>
            <a:r>
              <a:rPr lang="en-US" b="1" dirty="0" smtClean="0">
                <a:solidFill>
                  <a:schemeClr val="accent2">
                    <a:lumMod val="75000"/>
                  </a:schemeClr>
                </a:solidFill>
              </a:rPr>
              <a:t>4.38</a:t>
            </a:r>
            <a:endParaRPr lang="en-US" b="1" dirty="0">
              <a:solidFill>
                <a:schemeClr val="accent2">
                  <a:lumMod val="75000"/>
                </a:schemeClr>
              </a:solidFill>
            </a:endParaRPr>
          </a:p>
        </p:txBody>
      </p:sp>
      <p:sp>
        <p:nvSpPr>
          <p:cNvPr id="19" name="TextBox 18"/>
          <p:cNvSpPr txBox="1"/>
          <p:nvPr/>
        </p:nvSpPr>
        <p:spPr>
          <a:xfrm>
            <a:off x="4514938" y="2766536"/>
            <a:ext cx="633507" cy="369332"/>
          </a:xfrm>
          <a:prstGeom prst="rect">
            <a:avLst/>
          </a:prstGeom>
          <a:noFill/>
        </p:spPr>
        <p:txBody>
          <a:bodyPr wrap="none" rtlCol="0">
            <a:spAutoFit/>
          </a:bodyPr>
          <a:lstStyle/>
          <a:p>
            <a:r>
              <a:rPr lang="en-US" b="1" dirty="0" smtClean="0">
                <a:solidFill>
                  <a:schemeClr val="accent2">
                    <a:lumMod val="75000"/>
                  </a:schemeClr>
                </a:solidFill>
              </a:rPr>
              <a:t>4.15</a:t>
            </a:r>
            <a:endParaRPr lang="en-US" b="1" dirty="0">
              <a:solidFill>
                <a:schemeClr val="accent2">
                  <a:lumMod val="75000"/>
                </a:schemeClr>
              </a:solidFill>
            </a:endParaRPr>
          </a:p>
        </p:txBody>
      </p:sp>
      <p:sp>
        <p:nvSpPr>
          <p:cNvPr id="20" name="TextBox 19"/>
          <p:cNvSpPr txBox="1"/>
          <p:nvPr/>
        </p:nvSpPr>
        <p:spPr>
          <a:xfrm>
            <a:off x="0" y="5498068"/>
            <a:ext cx="530915" cy="369332"/>
          </a:xfrm>
          <a:prstGeom prst="rect">
            <a:avLst/>
          </a:prstGeom>
          <a:noFill/>
        </p:spPr>
        <p:txBody>
          <a:bodyPr wrap="none" rtlCol="0">
            <a:spAutoFit/>
          </a:bodyPr>
          <a:lstStyle/>
          <a:p>
            <a:r>
              <a:rPr lang="en-US" i="1" dirty="0" smtClean="0"/>
              <a:t>low</a:t>
            </a:r>
            <a:endParaRPr lang="en-US" i="1" dirty="0"/>
          </a:p>
        </p:txBody>
      </p:sp>
      <p:sp>
        <p:nvSpPr>
          <p:cNvPr id="21" name="TextBox 20"/>
          <p:cNvSpPr txBox="1"/>
          <p:nvPr/>
        </p:nvSpPr>
        <p:spPr>
          <a:xfrm>
            <a:off x="0" y="2590800"/>
            <a:ext cx="620683" cy="369332"/>
          </a:xfrm>
          <a:prstGeom prst="rect">
            <a:avLst/>
          </a:prstGeom>
          <a:noFill/>
        </p:spPr>
        <p:txBody>
          <a:bodyPr wrap="none" rtlCol="0">
            <a:spAutoFit/>
          </a:bodyPr>
          <a:lstStyle/>
          <a:p>
            <a:r>
              <a:rPr lang="en-US" i="1" dirty="0" smtClean="0"/>
              <a:t>high</a:t>
            </a:r>
            <a:endParaRPr lang="en-US" i="1" dirty="0"/>
          </a:p>
        </p:txBody>
      </p:sp>
    </p:spTree>
    <p:extLst>
      <p:ext uri="{BB962C8B-B14F-4D97-AF65-F5344CB8AC3E}">
        <p14:creationId xmlns:p14="http://schemas.microsoft.com/office/powerpoint/2010/main" val="2354988370"/>
      </p:ext>
    </p:extLst>
  </p:cSld>
  <p:clrMapOvr>
    <a:masterClrMapping/>
  </p:clrMapOvr>
  <p:transition spd="med">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Census and Caseloads</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a:xfrm>
            <a:off x="457200" y="1295400"/>
            <a:ext cx="8229600" cy="5020396"/>
          </a:xfrm>
        </p:spPr>
        <p:txBody>
          <a:bodyPr/>
          <a:lstStyle/>
          <a:p>
            <a:pPr marL="0" indent="0">
              <a:buNone/>
            </a:pPr>
            <a:endParaRPr lang="en-US" dirty="0"/>
          </a:p>
        </p:txBody>
      </p:sp>
      <p:graphicFrame>
        <p:nvGraphicFramePr>
          <p:cNvPr id="22" name="Diagram 21"/>
          <p:cNvGraphicFramePr/>
          <p:nvPr>
            <p:extLst>
              <p:ext uri="{D42A27DB-BD31-4B8C-83A1-F6EECF244321}">
                <p14:modId xmlns:p14="http://schemas.microsoft.com/office/powerpoint/2010/main" val="3041136213"/>
              </p:ext>
            </p:extLst>
          </p:nvPr>
        </p:nvGraphicFramePr>
        <p:xfrm>
          <a:off x="457200" y="1143000"/>
          <a:ext cx="7848600" cy="505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2" name="Title 11"/>
          <p:cNvSpPr>
            <a:spLocks noGrp="1"/>
          </p:cNvSpPr>
          <p:nvPr>
            <p:ph type="title"/>
          </p:nvPr>
        </p:nvSpPr>
        <p:spPr/>
        <p:txBody>
          <a:bodyPr/>
          <a:lstStyle/>
          <a:p>
            <a:endParaRPr lang="en-US" dirty="0"/>
          </a:p>
        </p:txBody>
      </p:sp>
      <p:pic>
        <p:nvPicPr>
          <p:cNvPr id="17" name="irc_mi" descr="http://www.toahigherlevel.com/wp-content/uploads/2015/04/2-Big-Things-300x225.jpg">
            <a:hlinkClick r:id="rId3"/>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0854"/>
            <a:ext cx="9220201" cy="6850610"/>
          </a:xfrm>
          <a:prstGeom prst="rect">
            <a:avLst/>
          </a:prstGeom>
          <a:noFill/>
          <a:ln>
            <a:noFill/>
          </a:ln>
        </p:spPr>
      </p:pic>
      <p:sp>
        <p:nvSpPr>
          <p:cNvPr id="19" name="Content Placeholder 18"/>
          <p:cNvSpPr>
            <a:spLocks noGrp="1"/>
          </p:cNvSpPr>
          <p:nvPr>
            <p:ph idx="1"/>
          </p:nvPr>
        </p:nvSpPr>
        <p:spPr>
          <a:xfrm>
            <a:off x="575983" y="753585"/>
            <a:ext cx="8229600" cy="5365148"/>
          </a:xfrm>
          <a:solidFill>
            <a:schemeClr val="bg1">
              <a:lumMod val="50000"/>
              <a:alpha val="90000"/>
            </a:schemeClr>
          </a:solidFill>
        </p:spPr>
        <p:txBody>
          <a:bodyPr/>
          <a:lstStyle/>
          <a:p>
            <a:pPr marL="0" indent="0" algn="ctr">
              <a:buNone/>
            </a:pPr>
            <a:r>
              <a:rPr lang="en-US" sz="3600" u="sng" dirty="0" smtClean="0">
                <a:solidFill>
                  <a:srgbClr val="FFFF00"/>
                </a:solidFill>
              </a:rPr>
              <a:t>Census and Caseloads</a:t>
            </a:r>
          </a:p>
          <a:p>
            <a:pPr marL="742950" indent="-742950">
              <a:buFont typeface="+mj-lt"/>
              <a:buAutoNum type="arabicParenR"/>
            </a:pPr>
            <a:r>
              <a:rPr lang="en-US" sz="3600" dirty="0" smtClean="0">
                <a:solidFill>
                  <a:schemeClr val="bg1"/>
                </a:solidFill>
              </a:rPr>
              <a:t>Program census, as well as supervision and treatment caseloads are small enough to permit both reliable detection of behavior  and effective responses. </a:t>
            </a:r>
          </a:p>
          <a:p>
            <a:pPr marL="742950" indent="-742950">
              <a:buFont typeface="+mj-lt"/>
              <a:buAutoNum type="arabicParenR"/>
            </a:pPr>
            <a:r>
              <a:rPr lang="en-US" sz="3600" dirty="0" smtClean="0">
                <a:solidFill>
                  <a:schemeClr val="bg1"/>
                </a:solidFill>
              </a:rPr>
              <a:t>Caseload sizes relate to the risk and need levels of participants. </a:t>
            </a:r>
          </a:p>
          <a:p>
            <a:pPr>
              <a:buFont typeface="+mj-lt"/>
              <a:buAutoNum type="arabicParenR"/>
            </a:pPr>
            <a:endParaRPr lang="en-US" sz="1600" dirty="0" smtClean="0">
              <a:solidFill>
                <a:schemeClr val="bg1"/>
              </a:solidFill>
            </a:endParaRPr>
          </a:p>
          <a:p>
            <a:pPr marL="742950" indent="-742950">
              <a:buFont typeface="+mj-lt"/>
              <a:buAutoNum type="arabicParenR"/>
            </a:pPr>
            <a:endParaRPr lang="en-US" sz="3600" dirty="0">
              <a:solidFill>
                <a:schemeClr val="bg1"/>
              </a:solidFill>
            </a:endParaRPr>
          </a:p>
        </p:txBody>
      </p:sp>
      <p:sp>
        <p:nvSpPr>
          <p:cNvPr id="6" name="Rectangle 5"/>
          <p:cNvSpPr/>
          <p:nvPr/>
        </p:nvSpPr>
        <p:spPr>
          <a:xfrm>
            <a:off x="4453217" y="3244334"/>
            <a:ext cx="237566" cy="369332"/>
          </a:xfrm>
          <a:prstGeom prst="rect">
            <a:avLst/>
          </a:prstGeom>
        </p:spPr>
        <p:txBody>
          <a:bodyPr wrap="none">
            <a:spAutoFit/>
          </a:bodyPr>
          <a:lstStyle/>
          <a:p>
            <a:r>
              <a:rPr lang="en-US" b="1" dirty="0">
                <a:solidFill>
                  <a:prstClr val="white"/>
                </a:solidFill>
                <a:latin typeface="Calibri"/>
                <a:cs typeface="+mn-cs"/>
              </a:rPr>
              <a:t> </a:t>
            </a:r>
            <a:endParaRPr lang="en-US" dirty="0"/>
          </a:p>
        </p:txBody>
      </p:sp>
      <p:graphicFrame>
        <p:nvGraphicFramePr>
          <p:cNvPr id="16" name="Table 15"/>
          <p:cNvGraphicFramePr>
            <a:graphicFrameLocks noGrp="1"/>
          </p:cNvGraphicFramePr>
          <p:nvPr>
            <p:extLst/>
          </p:nvPr>
        </p:nvGraphicFramePr>
        <p:xfrm>
          <a:off x="228600" y="152400"/>
          <a:ext cx="8703620" cy="6553200"/>
        </p:xfrm>
        <a:graphic>
          <a:graphicData uri="http://schemas.openxmlformats.org/drawingml/2006/table">
            <a:tbl>
              <a:tblPr firstRow="1" bandRow="1">
                <a:tableStyleId>{21E4AEA4-8DFA-4A89-87EB-49C32662AFE0}</a:tableStyleId>
              </a:tblPr>
              <a:tblGrid>
                <a:gridCol w="1828800"/>
                <a:gridCol w="3276600"/>
                <a:gridCol w="3598220"/>
              </a:tblGrid>
              <a:tr h="762000">
                <a:tc>
                  <a:txBody>
                    <a:bodyPr/>
                    <a:lstStyle/>
                    <a:p>
                      <a:r>
                        <a:rPr lang="en-US" dirty="0" smtClean="0"/>
                        <a:t>                                                                 </a:t>
                      </a: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4000" dirty="0" smtClean="0">
                          <a:solidFill>
                            <a:schemeClr val="bg1"/>
                          </a:solidFill>
                        </a:rPr>
                        <a:t>High Risk </a:t>
                      </a:r>
                      <a:r>
                        <a:rPr lang="en-US" dirty="0" smtClean="0">
                          <a:solidFill>
                            <a:schemeClr val="tx1"/>
                          </a:solidFill>
                        </a:rPr>
                        <a:t>                                                                                                                                     </a:t>
                      </a:r>
                      <a:endParaRPr lang="en-US"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r>
                        <a:rPr lang="en-US" sz="4000" dirty="0" smtClean="0"/>
                        <a:t>Low Risk</a:t>
                      </a:r>
                      <a:endParaRPr lang="en-US" sz="4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618779">
                <a:tc>
                  <a:txBody>
                    <a:bodyPr/>
                    <a:lstStyle/>
                    <a:p>
                      <a:endParaRPr lang="en-US" sz="4000" b="1" dirty="0" smtClean="0"/>
                    </a:p>
                    <a:p>
                      <a:r>
                        <a:rPr lang="en-US" sz="4000" b="1" dirty="0" smtClean="0"/>
                        <a:t>High Need</a:t>
                      </a: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buClrTx/>
                        <a:buFont typeface="Wingdings" pitchFamily="2" charset="2"/>
                        <a:buNone/>
                        <a:defRPr/>
                      </a:pPr>
                      <a:r>
                        <a:rPr lang="en-US" sz="4000" dirty="0" smtClean="0">
                          <a:solidFill>
                            <a:schemeClr val="tx1"/>
                          </a:solidFill>
                          <a:latin typeface="Arial Rounded MT Bold" panose="020F0704030504030204" pitchFamily="34" charset="0"/>
                        </a:rPr>
                        <a:t>30</a:t>
                      </a:r>
                      <a:r>
                        <a:rPr lang="en-US" sz="4000" baseline="0" dirty="0" smtClean="0">
                          <a:solidFill>
                            <a:schemeClr val="tx1"/>
                          </a:solidFill>
                          <a:latin typeface="Arial Rounded MT Bold" panose="020F0704030504030204" pitchFamily="34" charset="0"/>
                        </a:rPr>
                        <a:t> to 1 </a:t>
                      </a:r>
                    </a:p>
                    <a:p>
                      <a:pPr algn="ctr">
                        <a:lnSpc>
                          <a:spcPct val="115000"/>
                        </a:lnSpc>
                        <a:buClrTx/>
                        <a:buFont typeface="Wingdings" pitchFamily="2" charset="2"/>
                        <a:buNone/>
                        <a:defRPr/>
                      </a:pPr>
                      <a:r>
                        <a:rPr lang="en-US" sz="4000" baseline="0" dirty="0" smtClean="0">
                          <a:solidFill>
                            <a:schemeClr val="tx1"/>
                          </a:solidFill>
                          <a:latin typeface="Arial Rounded MT Bold" panose="020F0704030504030204" pitchFamily="34" charset="0"/>
                        </a:rPr>
                        <a:t>(or less)</a:t>
                      </a:r>
                      <a:endParaRPr lang="en-US" sz="4000" dirty="0">
                        <a:solidFill>
                          <a:schemeClr val="tx1"/>
                        </a:solidFill>
                        <a:latin typeface="Arial Rounded MT Bold" panose="020F07040305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buClrTx/>
                        <a:buFont typeface="Wingdings" pitchFamily="2" charset="2"/>
                        <a:buNone/>
                        <a:defRPr/>
                      </a:pPr>
                      <a:r>
                        <a:rPr lang="en-US" sz="4000" dirty="0" smtClean="0">
                          <a:solidFill>
                            <a:srgbClr val="C00000"/>
                          </a:solidFill>
                          <a:latin typeface="Arial Rounded MT Bold" panose="020F0704030504030204" pitchFamily="34" charset="0"/>
                        </a:rPr>
                        <a:t>Probation:</a:t>
                      </a:r>
                      <a:r>
                        <a:rPr lang="en-US" sz="4000" baseline="0" dirty="0" smtClean="0">
                          <a:solidFill>
                            <a:srgbClr val="C00000"/>
                          </a:solidFill>
                          <a:latin typeface="Arial Rounded MT Bold" panose="020F0704030504030204" pitchFamily="34" charset="0"/>
                        </a:rPr>
                        <a:t> </a:t>
                      </a:r>
                    </a:p>
                    <a:p>
                      <a:pPr algn="ctr">
                        <a:lnSpc>
                          <a:spcPct val="115000"/>
                        </a:lnSpc>
                        <a:buClrTx/>
                        <a:buFont typeface="Wingdings" pitchFamily="2" charset="2"/>
                        <a:buNone/>
                        <a:defRPr/>
                      </a:pPr>
                      <a:r>
                        <a:rPr lang="en-US" sz="4000" baseline="0" dirty="0" smtClean="0">
                          <a:solidFill>
                            <a:schemeClr val="tx1"/>
                          </a:solidFill>
                          <a:latin typeface="Arial Rounded MT Bold" panose="020F0704030504030204" pitchFamily="34" charset="0"/>
                        </a:rPr>
                        <a:t>50 to 1</a:t>
                      </a:r>
                    </a:p>
                    <a:p>
                      <a:pPr algn="ctr">
                        <a:lnSpc>
                          <a:spcPct val="115000"/>
                        </a:lnSpc>
                        <a:buClrTx/>
                        <a:buFont typeface="Wingdings" pitchFamily="2" charset="2"/>
                        <a:buNone/>
                        <a:defRPr/>
                      </a:pPr>
                      <a:r>
                        <a:rPr lang="en-US" sz="4000" baseline="0" dirty="0" smtClean="0">
                          <a:solidFill>
                            <a:srgbClr val="C00000"/>
                          </a:solidFill>
                          <a:latin typeface="Arial Rounded MT Bold" panose="020F0704030504030204" pitchFamily="34" charset="0"/>
                        </a:rPr>
                        <a:t>Treatment: </a:t>
                      </a:r>
                    </a:p>
                    <a:p>
                      <a:pPr algn="ctr">
                        <a:lnSpc>
                          <a:spcPct val="115000"/>
                        </a:lnSpc>
                        <a:buClrTx/>
                        <a:buFont typeface="Wingdings" pitchFamily="2" charset="2"/>
                        <a:buNone/>
                        <a:defRPr/>
                      </a:pPr>
                      <a:r>
                        <a:rPr lang="en-US" sz="4000" baseline="0" dirty="0" smtClean="0">
                          <a:solidFill>
                            <a:schemeClr val="tx1"/>
                          </a:solidFill>
                          <a:latin typeface="Arial Rounded MT Bold" panose="020F0704030504030204" pitchFamily="34" charset="0"/>
                        </a:rPr>
                        <a:t>30: 1</a:t>
                      </a:r>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r h="2653863">
                <a:tc>
                  <a:txBody>
                    <a:bodyPr/>
                    <a:lstStyle/>
                    <a:p>
                      <a:endParaRPr lang="en-US" sz="4000" b="1" dirty="0" smtClean="0"/>
                    </a:p>
                    <a:p>
                      <a:r>
                        <a:rPr lang="en-US" sz="4000" b="1" dirty="0" smtClean="0"/>
                        <a:t>Low</a:t>
                      </a:r>
                    </a:p>
                    <a:p>
                      <a:r>
                        <a:rPr lang="en-US" sz="4000" b="1" dirty="0" smtClean="0"/>
                        <a:t>Need</a:t>
                      </a:r>
                      <a:endParaRPr lang="en-US" sz="4000" b="1"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buClrTx/>
                        <a:buFont typeface="Wingdings" pitchFamily="2" charset="2"/>
                        <a:buNone/>
                        <a:defRPr/>
                      </a:pPr>
                      <a:r>
                        <a:rPr lang="en-US" sz="4000" dirty="0" smtClean="0">
                          <a:solidFill>
                            <a:srgbClr val="C00000"/>
                          </a:solidFill>
                          <a:latin typeface="Arial Rounded MT Bold" panose="020F0704030504030204" pitchFamily="34" charset="0"/>
                        </a:rPr>
                        <a:t>Probation:</a:t>
                      </a:r>
                      <a:r>
                        <a:rPr lang="en-US" sz="4000" baseline="0" dirty="0" smtClean="0">
                          <a:solidFill>
                            <a:srgbClr val="C00000"/>
                          </a:solidFill>
                          <a:latin typeface="Arial Rounded MT Bold" panose="020F0704030504030204" pitchFamily="34" charset="0"/>
                        </a:rPr>
                        <a:t> </a:t>
                      </a:r>
                    </a:p>
                    <a:p>
                      <a:pPr algn="ctr">
                        <a:lnSpc>
                          <a:spcPct val="115000"/>
                        </a:lnSpc>
                        <a:buClrTx/>
                        <a:buFont typeface="Wingdings" pitchFamily="2" charset="2"/>
                        <a:buNone/>
                        <a:defRPr/>
                      </a:pPr>
                      <a:r>
                        <a:rPr lang="en-US" sz="4000" baseline="0" dirty="0" smtClean="0">
                          <a:solidFill>
                            <a:schemeClr val="tx1"/>
                          </a:solidFill>
                          <a:latin typeface="Arial Rounded MT Bold" panose="020F0704030504030204" pitchFamily="34" charset="0"/>
                        </a:rPr>
                        <a:t>30 to 1</a:t>
                      </a:r>
                    </a:p>
                    <a:p>
                      <a:pPr algn="ctr">
                        <a:lnSpc>
                          <a:spcPct val="115000"/>
                        </a:lnSpc>
                        <a:buClrTx/>
                        <a:buFont typeface="Wingdings" pitchFamily="2" charset="2"/>
                        <a:buNone/>
                        <a:defRPr/>
                      </a:pPr>
                      <a:r>
                        <a:rPr lang="en-US" sz="4000" baseline="0" dirty="0" smtClean="0">
                          <a:solidFill>
                            <a:srgbClr val="C00000"/>
                          </a:solidFill>
                          <a:latin typeface="Arial Rounded MT Bold" panose="020F0704030504030204" pitchFamily="34" charset="0"/>
                        </a:rPr>
                        <a:t>Treatment: </a:t>
                      </a:r>
                    </a:p>
                    <a:p>
                      <a:pPr algn="ctr">
                        <a:lnSpc>
                          <a:spcPct val="115000"/>
                        </a:lnSpc>
                        <a:buClrTx/>
                        <a:buFont typeface="Wingdings" pitchFamily="2" charset="2"/>
                        <a:buNone/>
                        <a:defRPr/>
                      </a:pPr>
                      <a:r>
                        <a:rPr lang="en-US" sz="4000" baseline="0" dirty="0" smtClean="0">
                          <a:solidFill>
                            <a:schemeClr val="tx1"/>
                          </a:solidFill>
                          <a:latin typeface="Arial Rounded MT Bold" panose="020F0704030504030204" pitchFamily="34" charset="0"/>
                        </a:rPr>
                        <a:t>50: 1</a:t>
                      </a:r>
                      <a:endParaRPr lang="en-US" sz="4000" dirty="0">
                        <a:solidFill>
                          <a:schemeClr val="tx1"/>
                        </a:solidFill>
                        <a:latin typeface="Arial Rounded MT Bold" panose="020F07040305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a:lnSpc>
                          <a:spcPct val="115000"/>
                        </a:lnSpc>
                        <a:buClrTx/>
                        <a:buFont typeface="Wingdings" pitchFamily="2" charset="2"/>
                        <a:buNone/>
                        <a:defRPr/>
                      </a:pPr>
                      <a:r>
                        <a:rPr lang="en-US" sz="4000" dirty="0" smtClean="0">
                          <a:solidFill>
                            <a:schemeClr val="tx1"/>
                          </a:solidFill>
                          <a:latin typeface="Arial Rounded MT Bold" panose="020F0704030504030204" pitchFamily="34" charset="0"/>
                        </a:rPr>
                        <a:t>200:1</a:t>
                      </a:r>
                    </a:p>
                    <a:p>
                      <a:pPr algn="ctr">
                        <a:lnSpc>
                          <a:spcPct val="115000"/>
                        </a:lnSpc>
                        <a:buClrTx/>
                        <a:buFont typeface="Wingdings" pitchFamily="2" charset="2"/>
                        <a:buNone/>
                        <a:defRPr/>
                      </a:pPr>
                      <a:endParaRPr lang="en-US" sz="4000" dirty="0" smtClean="0">
                        <a:solidFill>
                          <a:schemeClr val="tx1"/>
                        </a:solidFill>
                        <a:latin typeface="Arial Rounded MT Bold" panose="020F0704030504030204" pitchFamily="34" charset="0"/>
                      </a:endParaRPr>
                    </a:p>
                    <a:p>
                      <a:pPr algn="ctr">
                        <a:lnSpc>
                          <a:spcPct val="115000"/>
                        </a:lnSpc>
                        <a:buClrTx/>
                        <a:buFont typeface="Wingdings" pitchFamily="2" charset="2"/>
                        <a:buNone/>
                        <a:defRPr/>
                      </a:pPr>
                      <a:r>
                        <a:rPr lang="en-US" sz="4000" dirty="0" smtClean="0">
                          <a:solidFill>
                            <a:srgbClr val="C00000"/>
                          </a:solidFill>
                          <a:latin typeface="Arial Rounded MT Bold" panose="020F0704030504030204" pitchFamily="34" charset="0"/>
                        </a:rPr>
                        <a:t>Don’t Belong in Drug Court</a:t>
                      </a:r>
                      <a:endParaRPr lang="en-US" sz="4000" dirty="0">
                        <a:solidFill>
                          <a:srgbClr val="C00000"/>
                        </a:solidFill>
                        <a:latin typeface="Arial Rounded MT Bold" panose="020F0704030504030204"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579657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 calcmode="lin" valueType="num">
                                      <p:cBhvr>
                                        <p:cTn id="7" dur="500" fill="hold"/>
                                        <p:tgtEl>
                                          <p:spTgt spid="19">
                                            <p:bg/>
                                          </p:spTgt>
                                        </p:tgtEl>
                                        <p:attrNameLst>
                                          <p:attrName>ppt_w</p:attrName>
                                        </p:attrNameLst>
                                      </p:cBhvr>
                                      <p:tavLst>
                                        <p:tav tm="0">
                                          <p:val>
                                            <p:fltVal val="0"/>
                                          </p:val>
                                        </p:tav>
                                        <p:tav tm="100000">
                                          <p:val>
                                            <p:strVal val="#ppt_w"/>
                                          </p:val>
                                        </p:tav>
                                      </p:tavLst>
                                    </p:anim>
                                    <p:anim calcmode="lin" valueType="num">
                                      <p:cBhvr>
                                        <p:cTn id="8" dur="500" fill="hold"/>
                                        <p:tgtEl>
                                          <p:spTgt spid="19">
                                            <p:bg/>
                                          </p:spTgt>
                                        </p:tgtEl>
                                        <p:attrNameLst>
                                          <p:attrName>ppt_h</p:attrName>
                                        </p:attrNameLst>
                                      </p:cBhvr>
                                      <p:tavLst>
                                        <p:tav tm="0">
                                          <p:val>
                                            <p:fltVal val="0"/>
                                          </p:val>
                                        </p:tav>
                                        <p:tav tm="100000">
                                          <p:val>
                                            <p:strVal val="#ppt_h"/>
                                          </p:val>
                                        </p:tav>
                                      </p:tavLst>
                                    </p:anim>
                                    <p:animEffect transition="in" filter="fade">
                                      <p:cBhvr>
                                        <p:cTn id="9" dur="500"/>
                                        <p:tgtEl>
                                          <p:spTgt spid="19">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 calcmode="lin" valueType="num">
                                      <p:cBhvr>
                                        <p:cTn id="13"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9">
                                            <p:txEl>
                                              <p:pRg st="0" end="0"/>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9">
                                            <p:txEl>
                                              <p:pRg st="1" end="1"/>
                                            </p:txEl>
                                          </p:spTgt>
                                        </p:tgtEl>
                                        <p:attrNameLst>
                                          <p:attrName>style.visibility</p:attrName>
                                        </p:attrNameLst>
                                      </p:cBhvr>
                                      <p:to>
                                        <p:strVal val="visible"/>
                                      </p:to>
                                    </p:set>
                                    <p:anim calcmode="lin" valueType="num">
                                      <p:cBhvr>
                                        <p:cTn id="18" dur="500" fill="hold"/>
                                        <p:tgtEl>
                                          <p:spTgt spid="19">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19">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19">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9">
                                            <p:txEl>
                                              <p:pRg st="2" end="2"/>
                                            </p:txEl>
                                          </p:spTgt>
                                        </p:tgtEl>
                                        <p:attrNameLst>
                                          <p:attrName>style.visibility</p:attrName>
                                        </p:attrNameLst>
                                      </p:cBhvr>
                                      <p:to>
                                        <p:strVal val="visible"/>
                                      </p:to>
                                    </p:set>
                                    <p:anim calcmode="lin" valueType="num">
                                      <p:cBhvr>
                                        <p:cTn id="25" dur="500" fill="hold"/>
                                        <p:tgtEl>
                                          <p:spTgt spid="19">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9">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1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Effect transition="in" filter="fade">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Monitoring &amp; Evaluation</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514350" indent="-514350">
              <a:buFont typeface="+mj-lt"/>
              <a:buAutoNum type="alphaUcPeriod"/>
            </a:pPr>
            <a:endParaRPr lang="en-US" dirty="0" smtClean="0"/>
          </a:p>
          <a:p>
            <a:pPr marL="514350" indent="-514350">
              <a:buFont typeface="+mj-lt"/>
              <a:buAutoNum type="alphaUcPeriod"/>
            </a:pPr>
            <a:endParaRPr lang="en-US" dirty="0"/>
          </a:p>
        </p:txBody>
      </p:sp>
      <p:sp>
        <p:nvSpPr>
          <p:cNvPr id="17" name="Content Placeholder 15"/>
          <p:cNvSpPr txBox="1">
            <a:spLocks/>
          </p:cNvSpPr>
          <p:nvPr/>
        </p:nvSpPr>
        <p:spPr bwMode="auto">
          <a:xfrm>
            <a:off x="609600" y="1752600"/>
            <a:ext cx="8229600" cy="4525963"/>
          </a:xfrm>
          <a:prstGeom prst="rect">
            <a:avLst/>
          </a:prstGeom>
          <a:solidFill>
            <a:schemeClr val="accent2">
              <a:lumMod val="40000"/>
              <a:lumOff val="60000"/>
            </a:schemeClr>
          </a:solidFill>
          <a:ln w="9525">
            <a:noFill/>
            <a:miter lim="800000"/>
            <a:headEnd/>
            <a:tailEnd/>
          </a:ln>
          <a:effectLst>
            <a:softEdge rad="127000"/>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4400" b="1" dirty="0" smtClean="0"/>
              <a:t>The </a:t>
            </a:r>
            <a:r>
              <a:rPr lang="en-US" sz="4400" b="1" dirty="0"/>
              <a:t>Drug Court routinely monitors its adherence to best practice standards and employs scientifically valid and reliable procedures to evaluate its effectiveness.</a:t>
            </a:r>
          </a:p>
          <a:p>
            <a:pPr marL="514350" indent="-514350">
              <a:buFont typeface="+mj-lt"/>
              <a:buAutoNum type="alphaUcPeriod"/>
            </a:pPr>
            <a:endParaRPr lang="en-US" dirty="0"/>
          </a:p>
        </p:txBody>
      </p:sp>
    </p:spTree>
    <p:extLst>
      <p:ext uri="{BB962C8B-B14F-4D97-AF65-F5344CB8AC3E}">
        <p14:creationId xmlns:p14="http://schemas.microsoft.com/office/powerpoint/2010/main" val="1784413740"/>
      </p:ext>
    </p:extLst>
  </p:cSld>
  <p:clrMapOvr>
    <a:masterClrMapping/>
  </p:clrMapOvr>
  <p:transition spd="med">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Monitoring &amp; Evaluation</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r>
              <a:rPr lang="en-US" dirty="0" smtClean="0"/>
              <a:t>N = 32 reviewers</a:t>
            </a:r>
            <a:endParaRPr lang="en-US" dirty="0"/>
          </a:p>
        </p:txBody>
      </p:sp>
      <p:graphicFrame>
        <p:nvGraphicFramePr>
          <p:cNvPr id="1026" name="Object 6"/>
          <p:cNvGraphicFramePr>
            <a:graphicFrameLocks noChangeAspect="1"/>
          </p:cNvGraphicFramePr>
          <p:nvPr/>
        </p:nvGraphicFramePr>
        <p:xfrm>
          <a:off x="60326" y="2743201"/>
          <a:ext cx="6701499" cy="3657599"/>
        </p:xfrm>
        <a:graphic>
          <a:graphicData uri="http://schemas.openxmlformats.org/presentationml/2006/ole">
            <mc:AlternateContent xmlns:mc="http://schemas.openxmlformats.org/markup-compatibility/2006">
              <mc:Choice xmlns:v="urn:schemas-microsoft-com:vml" Requires="v">
                <p:oleObj spid="_x0000_s13351" name="Chart" r:id="rId4" imgW="5365980" imgH="2946640" progId="MSGraph.Chart.8">
                  <p:embed followColorScheme="full"/>
                </p:oleObj>
              </mc:Choice>
              <mc:Fallback>
                <p:oleObj name="Chart" r:id="rId4" imgW="5365980" imgH="2946640" progId="MSGraph.Chart.8">
                  <p:embed followColorScheme="full"/>
                  <p:pic>
                    <p:nvPicPr>
                      <p:cNvPr id="0" name="Picture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6" y="2743201"/>
                        <a:ext cx="6701499"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Box 16"/>
          <p:cNvSpPr txBox="1"/>
          <p:nvPr/>
        </p:nvSpPr>
        <p:spPr>
          <a:xfrm>
            <a:off x="1017557" y="2768610"/>
            <a:ext cx="633507" cy="369332"/>
          </a:xfrm>
          <a:prstGeom prst="rect">
            <a:avLst/>
          </a:prstGeom>
          <a:noFill/>
        </p:spPr>
        <p:txBody>
          <a:bodyPr wrap="none" rtlCol="0">
            <a:spAutoFit/>
          </a:bodyPr>
          <a:lstStyle/>
          <a:p>
            <a:r>
              <a:rPr lang="en-US" b="1" dirty="0" smtClean="0">
                <a:solidFill>
                  <a:schemeClr val="accent2">
                    <a:lumMod val="75000"/>
                  </a:schemeClr>
                </a:solidFill>
              </a:rPr>
              <a:t>4.34</a:t>
            </a:r>
            <a:endParaRPr lang="en-US" b="1" dirty="0">
              <a:solidFill>
                <a:schemeClr val="accent2">
                  <a:lumMod val="75000"/>
                </a:schemeClr>
              </a:solidFill>
            </a:endParaRPr>
          </a:p>
        </p:txBody>
      </p:sp>
      <p:sp>
        <p:nvSpPr>
          <p:cNvPr id="18" name="TextBox 17"/>
          <p:cNvSpPr txBox="1"/>
          <p:nvPr/>
        </p:nvSpPr>
        <p:spPr>
          <a:xfrm>
            <a:off x="2747642" y="2766536"/>
            <a:ext cx="702620" cy="369332"/>
          </a:xfrm>
          <a:prstGeom prst="rect">
            <a:avLst/>
          </a:prstGeom>
          <a:noFill/>
        </p:spPr>
        <p:txBody>
          <a:bodyPr wrap="square" rtlCol="0">
            <a:spAutoFit/>
          </a:bodyPr>
          <a:lstStyle/>
          <a:p>
            <a:r>
              <a:rPr lang="en-US" b="1" dirty="0" smtClean="0">
                <a:solidFill>
                  <a:schemeClr val="accent2">
                    <a:lumMod val="75000"/>
                  </a:schemeClr>
                </a:solidFill>
              </a:rPr>
              <a:t>4.42</a:t>
            </a:r>
            <a:endParaRPr lang="en-US" b="1" dirty="0">
              <a:solidFill>
                <a:schemeClr val="accent2">
                  <a:lumMod val="75000"/>
                </a:schemeClr>
              </a:solidFill>
            </a:endParaRPr>
          </a:p>
        </p:txBody>
      </p:sp>
      <p:sp>
        <p:nvSpPr>
          <p:cNvPr id="19" name="TextBox 18"/>
          <p:cNvSpPr txBox="1"/>
          <p:nvPr/>
        </p:nvSpPr>
        <p:spPr>
          <a:xfrm>
            <a:off x="4514938" y="2766536"/>
            <a:ext cx="633507" cy="369332"/>
          </a:xfrm>
          <a:prstGeom prst="rect">
            <a:avLst/>
          </a:prstGeom>
          <a:noFill/>
        </p:spPr>
        <p:txBody>
          <a:bodyPr wrap="none" rtlCol="0">
            <a:spAutoFit/>
          </a:bodyPr>
          <a:lstStyle/>
          <a:p>
            <a:r>
              <a:rPr lang="en-US" b="1" dirty="0" smtClean="0">
                <a:solidFill>
                  <a:schemeClr val="accent2">
                    <a:lumMod val="75000"/>
                  </a:schemeClr>
                </a:solidFill>
              </a:rPr>
              <a:t>3.34</a:t>
            </a:r>
            <a:endParaRPr lang="en-US" b="1" dirty="0">
              <a:solidFill>
                <a:schemeClr val="accent2">
                  <a:lumMod val="75000"/>
                </a:schemeClr>
              </a:solidFill>
            </a:endParaRPr>
          </a:p>
        </p:txBody>
      </p:sp>
      <p:sp>
        <p:nvSpPr>
          <p:cNvPr id="20" name="TextBox 19"/>
          <p:cNvSpPr txBox="1"/>
          <p:nvPr/>
        </p:nvSpPr>
        <p:spPr>
          <a:xfrm>
            <a:off x="0" y="5498068"/>
            <a:ext cx="530915" cy="369332"/>
          </a:xfrm>
          <a:prstGeom prst="rect">
            <a:avLst/>
          </a:prstGeom>
          <a:noFill/>
        </p:spPr>
        <p:txBody>
          <a:bodyPr wrap="none" rtlCol="0">
            <a:spAutoFit/>
          </a:bodyPr>
          <a:lstStyle/>
          <a:p>
            <a:r>
              <a:rPr lang="en-US" i="1" dirty="0" smtClean="0"/>
              <a:t>low</a:t>
            </a:r>
            <a:endParaRPr lang="en-US" i="1" dirty="0"/>
          </a:p>
        </p:txBody>
      </p:sp>
      <p:sp>
        <p:nvSpPr>
          <p:cNvPr id="21" name="TextBox 20"/>
          <p:cNvSpPr txBox="1"/>
          <p:nvPr/>
        </p:nvSpPr>
        <p:spPr>
          <a:xfrm>
            <a:off x="0" y="2590800"/>
            <a:ext cx="620683" cy="369332"/>
          </a:xfrm>
          <a:prstGeom prst="rect">
            <a:avLst/>
          </a:prstGeom>
          <a:noFill/>
        </p:spPr>
        <p:txBody>
          <a:bodyPr wrap="none" rtlCol="0">
            <a:spAutoFit/>
          </a:bodyPr>
          <a:lstStyle/>
          <a:p>
            <a:r>
              <a:rPr lang="en-US" i="1" dirty="0" smtClean="0"/>
              <a:t>high</a:t>
            </a:r>
            <a:endParaRPr lang="en-US" i="1" dirty="0"/>
          </a:p>
        </p:txBody>
      </p:sp>
    </p:spTree>
    <p:extLst>
      <p:ext uri="{BB962C8B-B14F-4D97-AF65-F5344CB8AC3E}">
        <p14:creationId xmlns:p14="http://schemas.microsoft.com/office/powerpoint/2010/main" val="3436091975"/>
      </p:ext>
    </p:extLst>
  </p:cSld>
  <p:clrMapOvr>
    <a:masterClrMapping/>
  </p:clrMapOvr>
  <p:transition spd="med">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7010400" cy="4876800"/>
          </a:xfrm>
        </p:spPr>
        <p:txBody>
          <a:bodyPr/>
          <a:lstStyle/>
          <a:p>
            <a:pPr marL="0" indent="0" eaLnBrk="1" hangingPunct="1">
              <a:spcBef>
                <a:spcPts val="800"/>
              </a:spcBef>
              <a:buNone/>
              <a:defRPr/>
            </a:pPr>
            <a:endParaRPr lang="en-US" sz="2600" b="1" dirty="0" smtClean="0"/>
          </a:p>
        </p:txBody>
      </p:sp>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a:xfrm>
            <a:off x="609600" y="266700"/>
            <a:ext cx="8229600" cy="1143000"/>
          </a:xfrm>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300" b="1" dirty="0" smtClean="0">
                <a:solidFill>
                  <a:schemeClr val="bg1"/>
                </a:solidFill>
                <a:effectLst>
                  <a:outerShdw blurRad="38100" dist="38100" dir="2700000" algn="tl">
                    <a:srgbClr val="000000">
                      <a:alpha val="43137"/>
                    </a:srgbClr>
                  </a:outerShdw>
                </a:effectLst>
                <a:latin typeface="Cambria" pitchFamily="18" charset="0"/>
                <a:ea typeface="+mj-ea"/>
                <a:cs typeface="+mj-cs"/>
              </a:rPr>
              <a:t>Why Standards?</a:t>
            </a:r>
            <a:endParaRPr kumimoji="0" lang="en-US" sz="53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graphicFrame>
        <p:nvGraphicFramePr>
          <p:cNvPr id="17" name="Content Placeholder 3"/>
          <p:cNvGraphicFramePr>
            <a:graphicFrameLocks/>
          </p:cNvGraphicFramePr>
          <p:nvPr>
            <p:extLst/>
          </p:nvPr>
        </p:nvGraphicFramePr>
        <p:xfrm>
          <a:off x="-630503" y="394106"/>
          <a:ext cx="9469703" cy="57983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6" name="Content Placeholder 15"/>
          <p:cNvSpPr txBox="1">
            <a:spLocks/>
          </p:cNvSpPr>
          <p:nvPr/>
        </p:nvSpPr>
        <p:spPr bwMode="auto">
          <a:xfrm>
            <a:off x="457200" y="685800"/>
            <a:ext cx="8410979" cy="5860473"/>
          </a:xfrm>
          <a:prstGeom prst="rect">
            <a:avLst/>
          </a:prstGeom>
          <a:solidFill>
            <a:schemeClr val="accent2">
              <a:lumMod val="40000"/>
              <a:lumOff val="60000"/>
            </a:schemeClr>
          </a:solidFill>
          <a:ln w="9525">
            <a:noFill/>
            <a:miter lim="800000"/>
            <a:headEnd/>
            <a:tailEnd/>
          </a:ln>
          <a:effectLst>
            <a:softEdge rad="127000"/>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800" b="1" i="1" dirty="0"/>
              <a:t>Until Drug Courts define appropriate standards of practice, they will be held accountable, fairly or unfairly, for the worst practices in the field. Scientists will continue to analyze the effects of weak Drug Courts alongside those of exceptional Drug Courts, thus diluting the benefits of Drug Courts. Critics will continue to tarnish the reputation of Drug Courts by attributing to them the most noxious practices of the feeblest programs. Only by defining the bounds of acceptable and exceptional practices will Drug Courts be in a position to disown poor-quality or harmful programs and set effective benchmarks for new and existing programs to achieve.</a:t>
            </a:r>
          </a:p>
        </p:txBody>
      </p:sp>
    </p:spTree>
    <p:extLst>
      <p:ext uri="{BB962C8B-B14F-4D97-AF65-F5344CB8AC3E}">
        <p14:creationId xmlns:p14="http://schemas.microsoft.com/office/powerpoint/2010/main" val="346562987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C57577"/>
                                      </p:to>
                                    </p:animClr>
                                  </p:sub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Monitoring &amp; Evaluation</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a:xfrm>
            <a:off x="457200" y="1600200"/>
            <a:ext cx="6248400" cy="4525963"/>
          </a:xfrm>
        </p:spPr>
        <p:txBody>
          <a:bodyPr/>
          <a:lstStyle/>
          <a:p>
            <a:pPr marL="514350" indent="-514350">
              <a:buFont typeface="+mj-lt"/>
              <a:buAutoNum type="alphaUcPeriod"/>
            </a:pPr>
            <a:r>
              <a:rPr lang="en-US" sz="4000" dirty="0" smtClean="0"/>
              <a:t>Adherence to Best Practices</a:t>
            </a:r>
          </a:p>
          <a:p>
            <a:pPr marL="514350" indent="-514350">
              <a:buFont typeface="+mj-lt"/>
              <a:buAutoNum type="alphaUcPeriod"/>
            </a:pPr>
            <a:r>
              <a:rPr lang="en-US" sz="4000" dirty="0" smtClean="0"/>
              <a:t>In-Program Outcomes</a:t>
            </a:r>
          </a:p>
          <a:p>
            <a:pPr marL="514350" indent="-514350">
              <a:buFont typeface="+mj-lt"/>
              <a:buAutoNum type="alphaUcPeriod"/>
            </a:pPr>
            <a:r>
              <a:rPr lang="en-US" sz="4000" dirty="0" smtClean="0"/>
              <a:t>Criminal Recidivism</a:t>
            </a:r>
          </a:p>
          <a:p>
            <a:pPr marL="514350" indent="-514350">
              <a:buFont typeface="+mj-lt"/>
              <a:buAutoNum type="alphaUcPeriod"/>
            </a:pPr>
            <a:r>
              <a:rPr lang="en-US" sz="4000" dirty="0" smtClean="0"/>
              <a:t>Independent Evaluations</a:t>
            </a:r>
          </a:p>
          <a:p>
            <a:pPr marL="514350" indent="-514350">
              <a:buFont typeface="+mj-lt"/>
              <a:buAutoNum type="alphaUcPeriod"/>
            </a:pPr>
            <a:r>
              <a:rPr lang="en-US" sz="4000" dirty="0" smtClean="0"/>
              <a:t>Historically Disadvantaged Groups</a:t>
            </a:r>
            <a:endParaRPr lang="en-US" sz="4000" dirty="0"/>
          </a:p>
        </p:txBody>
      </p:sp>
    </p:spTree>
  </p:cSld>
  <p:clrMapOvr>
    <a:masterClrMapping/>
  </p:clrMapOvr>
  <p:transition spd="med">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Monitoring &amp; Evaluation</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a:xfrm>
            <a:off x="457200" y="1600200"/>
            <a:ext cx="6248400" cy="4525963"/>
          </a:xfrm>
        </p:spPr>
        <p:txBody>
          <a:bodyPr/>
          <a:lstStyle/>
          <a:p>
            <a:pPr marL="514350" indent="-514350">
              <a:buFont typeface="+mj-lt"/>
              <a:buAutoNum type="alphaUcPeriod" startAt="6"/>
            </a:pPr>
            <a:r>
              <a:rPr lang="en-US" sz="4000" dirty="0" smtClean="0"/>
              <a:t>Electronic Database</a:t>
            </a:r>
          </a:p>
          <a:p>
            <a:pPr marL="514350" indent="-514350">
              <a:buFont typeface="+mj-lt"/>
              <a:buAutoNum type="alphaUcPeriod" startAt="6"/>
            </a:pPr>
            <a:r>
              <a:rPr lang="en-US" sz="4000" dirty="0" smtClean="0"/>
              <a:t>Timely &amp; Reliable Data Entry</a:t>
            </a:r>
          </a:p>
          <a:p>
            <a:pPr marL="514350" indent="-514350">
              <a:buFont typeface="+mj-lt"/>
              <a:buAutoNum type="alphaUcPeriod" startAt="6"/>
            </a:pPr>
            <a:r>
              <a:rPr lang="en-US" sz="4000" dirty="0" smtClean="0"/>
              <a:t>Intent-to-Treat Analyses</a:t>
            </a:r>
          </a:p>
          <a:p>
            <a:pPr marL="514350" indent="-514350">
              <a:buFont typeface="+mj-lt"/>
              <a:buAutoNum type="alphaUcPeriod" startAt="6"/>
            </a:pPr>
            <a:r>
              <a:rPr lang="en-US" sz="4000" dirty="0" smtClean="0"/>
              <a:t>Comparison Groups</a:t>
            </a:r>
          </a:p>
          <a:p>
            <a:pPr marL="514350" indent="-514350">
              <a:buFont typeface="+mj-lt"/>
              <a:buAutoNum type="alphaUcPeriod" startAt="6"/>
            </a:pPr>
            <a:r>
              <a:rPr lang="en-US" sz="4000" dirty="0" smtClean="0"/>
              <a:t>Time at Risk</a:t>
            </a:r>
          </a:p>
        </p:txBody>
      </p:sp>
    </p:spTree>
  </p:cSld>
  <p:clrMapOvr>
    <a:masterClrMapping/>
  </p:clrMapOvr>
  <p:transition spd="med">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2" name="Title 11"/>
          <p:cNvSpPr>
            <a:spLocks noGrp="1"/>
          </p:cNvSpPr>
          <p:nvPr>
            <p:ph type="title"/>
          </p:nvPr>
        </p:nvSpPr>
        <p:spPr/>
        <p:txBody>
          <a:bodyPr/>
          <a:lstStyle/>
          <a:p>
            <a:endParaRPr lang="en-US" dirty="0"/>
          </a:p>
        </p:txBody>
      </p:sp>
      <p:sp>
        <p:nvSpPr>
          <p:cNvPr id="19" name="Content Placeholder 18"/>
          <p:cNvSpPr>
            <a:spLocks noGrp="1"/>
          </p:cNvSpPr>
          <p:nvPr>
            <p:ph idx="1"/>
          </p:nvPr>
        </p:nvSpPr>
        <p:spPr>
          <a:xfrm>
            <a:off x="702620" y="846138"/>
            <a:ext cx="8229600" cy="5365148"/>
          </a:xfrm>
          <a:solidFill>
            <a:schemeClr val="bg1">
              <a:lumMod val="50000"/>
              <a:alpha val="90000"/>
            </a:schemeClr>
          </a:solidFill>
        </p:spPr>
        <p:txBody>
          <a:bodyPr/>
          <a:lstStyle/>
          <a:p>
            <a:pPr marL="0" indent="0" algn="ctr">
              <a:buNone/>
            </a:pPr>
            <a:r>
              <a:rPr lang="en-US" sz="3600" u="sng" dirty="0" smtClean="0">
                <a:solidFill>
                  <a:srgbClr val="FFFF00"/>
                </a:solidFill>
              </a:rPr>
              <a:t>Monitoring and Evaluation</a:t>
            </a:r>
          </a:p>
          <a:p>
            <a:pPr marL="742950" indent="-742950">
              <a:buFont typeface="+mj-lt"/>
              <a:buAutoNum type="arabicParenR"/>
            </a:pPr>
            <a:r>
              <a:rPr lang="en-US" sz="3600" dirty="0" smtClean="0">
                <a:solidFill>
                  <a:schemeClr val="bg1"/>
                </a:solidFill>
              </a:rPr>
              <a:t>Analyze outcomes for all participants, including those who withdrew or were terminated early.</a:t>
            </a:r>
          </a:p>
          <a:p>
            <a:pPr marL="742950" indent="-742950">
              <a:buFont typeface="+mj-lt"/>
              <a:buAutoNum type="arabicParenR"/>
            </a:pPr>
            <a:r>
              <a:rPr lang="en-US" sz="3600" dirty="0" smtClean="0">
                <a:solidFill>
                  <a:schemeClr val="bg1"/>
                </a:solidFill>
              </a:rPr>
              <a:t>Staff members are required to record information regarding service provision within 48 hours.</a:t>
            </a:r>
            <a:endParaRPr lang="en-US" sz="1600" dirty="0" smtClean="0">
              <a:solidFill>
                <a:schemeClr val="bg1"/>
              </a:solidFill>
            </a:endParaRPr>
          </a:p>
          <a:p>
            <a:pPr marL="742950" indent="-742950">
              <a:buFont typeface="+mj-lt"/>
              <a:buAutoNum type="arabicParenR"/>
            </a:pPr>
            <a:endParaRPr lang="en-US" sz="3600" dirty="0">
              <a:solidFill>
                <a:schemeClr val="bg1"/>
              </a:solidFill>
            </a:endParaRPr>
          </a:p>
        </p:txBody>
      </p:sp>
    </p:spTree>
    <p:extLst>
      <p:ext uri="{BB962C8B-B14F-4D97-AF65-F5344CB8AC3E}">
        <p14:creationId xmlns:p14="http://schemas.microsoft.com/office/powerpoint/2010/main" val="33782404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bg/>
                                          </p:spTgt>
                                        </p:tgtEl>
                                        <p:attrNameLst>
                                          <p:attrName>style.visibility</p:attrName>
                                        </p:attrNameLst>
                                      </p:cBhvr>
                                      <p:to>
                                        <p:strVal val="visible"/>
                                      </p:to>
                                    </p:set>
                                    <p:anim calcmode="lin" valueType="num">
                                      <p:cBhvr>
                                        <p:cTn id="7" dur="500" fill="hold"/>
                                        <p:tgtEl>
                                          <p:spTgt spid="19">
                                            <p:bg/>
                                          </p:spTgt>
                                        </p:tgtEl>
                                        <p:attrNameLst>
                                          <p:attrName>ppt_w</p:attrName>
                                        </p:attrNameLst>
                                      </p:cBhvr>
                                      <p:tavLst>
                                        <p:tav tm="0">
                                          <p:val>
                                            <p:fltVal val="0"/>
                                          </p:val>
                                        </p:tav>
                                        <p:tav tm="100000">
                                          <p:val>
                                            <p:strVal val="#ppt_w"/>
                                          </p:val>
                                        </p:tav>
                                      </p:tavLst>
                                    </p:anim>
                                    <p:anim calcmode="lin" valueType="num">
                                      <p:cBhvr>
                                        <p:cTn id="8" dur="500" fill="hold"/>
                                        <p:tgtEl>
                                          <p:spTgt spid="19">
                                            <p:bg/>
                                          </p:spTgt>
                                        </p:tgtEl>
                                        <p:attrNameLst>
                                          <p:attrName>ppt_h</p:attrName>
                                        </p:attrNameLst>
                                      </p:cBhvr>
                                      <p:tavLst>
                                        <p:tav tm="0">
                                          <p:val>
                                            <p:fltVal val="0"/>
                                          </p:val>
                                        </p:tav>
                                        <p:tav tm="100000">
                                          <p:val>
                                            <p:strVal val="#ppt_h"/>
                                          </p:val>
                                        </p:tav>
                                      </p:tavLst>
                                    </p:anim>
                                    <p:animEffect transition="in" filter="fade">
                                      <p:cBhvr>
                                        <p:cTn id="9" dur="500"/>
                                        <p:tgtEl>
                                          <p:spTgt spid="19">
                                            <p:bg/>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 calcmode="lin" valueType="num">
                                      <p:cBhvr>
                                        <p:cTn id="13" dur="500" fill="hold"/>
                                        <p:tgtEl>
                                          <p:spTgt spid="1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9">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1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9">
                                            <p:txEl>
                                              <p:pRg st="1" end="1"/>
                                            </p:txEl>
                                          </p:spTgt>
                                        </p:tgtEl>
                                        <p:attrNameLst>
                                          <p:attrName>style.visibility</p:attrName>
                                        </p:attrNameLst>
                                      </p:cBhvr>
                                      <p:to>
                                        <p:strVal val="visible"/>
                                      </p:to>
                                    </p:set>
                                    <p:anim calcmode="lin" valueType="num">
                                      <p:cBhvr>
                                        <p:cTn id="20" dur="500" fill="hold"/>
                                        <p:tgtEl>
                                          <p:spTgt spid="19">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9">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1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9">
                                            <p:txEl>
                                              <p:pRg st="2" end="2"/>
                                            </p:txEl>
                                          </p:spTgt>
                                        </p:tgtEl>
                                        <p:attrNameLst>
                                          <p:attrName>style.visibility</p:attrName>
                                        </p:attrNameLst>
                                      </p:cBhvr>
                                      <p:to>
                                        <p:strVal val="visible"/>
                                      </p:to>
                                    </p:set>
                                    <p:anim calcmode="lin" valueType="num">
                                      <p:cBhvr>
                                        <p:cTn id="27" dur="500" fill="hold"/>
                                        <p:tgtEl>
                                          <p:spTgt spid="19">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19">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194830"/>
            <a:ext cx="9144000" cy="2819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3" name="Content Placeholder 2"/>
          <p:cNvSpPr>
            <a:spLocks noGrp="1"/>
          </p:cNvSpPr>
          <p:nvPr>
            <p:ph idx="1"/>
          </p:nvPr>
        </p:nvSpPr>
        <p:spPr>
          <a:xfrm>
            <a:off x="533400" y="76200"/>
            <a:ext cx="8001000" cy="2938030"/>
          </a:xfrm>
        </p:spPr>
        <p:txBody>
          <a:bodyPr/>
          <a:lstStyle/>
          <a:p>
            <a:pPr eaLnBrk="1" hangingPunct="1">
              <a:spcBef>
                <a:spcPts val="0"/>
              </a:spcBef>
              <a:buNone/>
              <a:defRPr/>
            </a:pPr>
            <a:r>
              <a:rPr lang="en-US" sz="6800" b="1" dirty="0" smtClean="0">
                <a:solidFill>
                  <a:schemeClr val="bg1"/>
                </a:solidFill>
                <a:effectLst>
                  <a:outerShdw blurRad="38100" dist="38100" dir="2700000" algn="tl">
                    <a:srgbClr val="000000">
                      <a:alpha val="43137"/>
                    </a:srgbClr>
                  </a:outerShdw>
                </a:effectLst>
              </a:rPr>
              <a:t> </a:t>
            </a:r>
            <a:r>
              <a:rPr lang="en-US" sz="5400" b="1" cap="small"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DUI and Other Treatment Dockets:</a:t>
            </a:r>
          </a:p>
          <a:p>
            <a:pPr eaLnBrk="1" hangingPunct="1">
              <a:spcBef>
                <a:spcPts val="0"/>
              </a:spcBef>
              <a:buNone/>
              <a:defRPr/>
            </a:pPr>
            <a:endParaRPr lang="en-US" sz="5400" b="1" cap="small"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hangingPunct="1">
              <a:spcBef>
                <a:spcPts val="0"/>
              </a:spcBef>
              <a:buNone/>
              <a:defRPr/>
            </a:pPr>
            <a:endParaRPr lang="en-US" sz="1800" b="1" cap="small" dirty="0" smtClean="0"/>
          </a:p>
          <a:p>
            <a:pPr algn="ctr" eaLnBrk="1" hangingPunct="1">
              <a:spcBef>
                <a:spcPts val="0"/>
              </a:spcBef>
              <a:buNone/>
              <a:defRPr/>
            </a:pPr>
            <a:r>
              <a:rPr lang="en-US" sz="4800" b="1" cap="small" dirty="0" smtClean="0"/>
              <a:t>“Best Practices, </a:t>
            </a:r>
          </a:p>
          <a:p>
            <a:pPr algn="ctr" eaLnBrk="1" hangingPunct="1">
              <a:spcBef>
                <a:spcPts val="0"/>
              </a:spcBef>
              <a:buNone/>
              <a:defRPr/>
            </a:pPr>
            <a:r>
              <a:rPr lang="en-US" sz="4800" b="1" cap="small" dirty="0" smtClean="0"/>
              <a:t>Best Resu</a:t>
            </a:r>
            <a:r>
              <a:rPr lang="en-US" sz="4800" b="1" cap="small" dirty="0" smtClean="0"/>
              <a:t>lts</a:t>
            </a:r>
            <a:r>
              <a:rPr lang="en-US" sz="4800" b="1" cap="small" dirty="0" smtClean="0"/>
              <a:t>”</a:t>
            </a:r>
          </a:p>
          <a:p>
            <a:pPr algn="ctr" eaLnBrk="1" hangingPunct="1">
              <a:spcBef>
                <a:spcPts val="0"/>
              </a:spcBef>
              <a:buNone/>
              <a:defRPr/>
            </a:pPr>
            <a:endParaRPr lang="en-US" sz="4800" b="1" cap="small" dirty="0" smtClean="0"/>
          </a:p>
          <a:p>
            <a:pPr algn="ctr" eaLnBrk="1" hangingPunct="1">
              <a:spcBef>
                <a:spcPts val="0"/>
              </a:spcBef>
              <a:buNone/>
              <a:defRPr/>
            </a:pPr>
            <a:r>
              <a:rPr lang="en-US" sz="4000" b="1" cap="small" dirty="0" smtClean="0"/>
              <a:t>Twalton@allrise.org</a:t>
            </a:r>
            <a:endParaRPr lang="en-US" sz="4000" b="1" cap="small"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2871361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7010400" cy="4876800"/>
          </a:xfrm>
        </p:spPr>
        <p:txBody>
          <a:bodyPr/>
          <a:lstStyle/>
          <a:p>
            <a:pPr marL="571500" indent="-571500" eaLnBrk="1" hangingPunct="1">
              <a:spcBef>
                <a:spcPts val="1800"/>
              </a:spcBef>
              <a:buFont typeface="+mj-lt"/>
              <a:buAutoNum type="romanUcPeriod"/>
              <a:defRPr/>
            </a:pPr>
            <a:r>
              <a:rPr lang="en-US" sz="3300" b="1" dirty="0" smtClean="0"/>
              <a:t>Target Population </a:t>
            </a:r>
          </a:p>
          <a:p>
            <a:pPr marL="571500" indent="-571500" eaLnBrk="1" hangingPunct="1">
              <a:spcBef>
                <a:spcPts val="1800"/>
              </a:spcBef>
              <a:buFont typeface="+mj-lt"/>
              <a:buAutoNum type="romanUcPeriod"/>
              <a:defRPr/>
            </a:pPr>
            <a:r>
              <a:rPr lang="en-US" sz="3300" b="1" dirty="0" smtClean="0"/>
              <a:t>Historically Disadvantaged	Groups</a:t>
            </a:r>
          </a:p>
          <a:p>
            <a:pPr marL="571500" indent="-571500" eaLnBrk="1" hangingPunct="1">
              <a:spcBef>
                <a:spcPts val="1800"/>
              </a:spcBef>
              <a:buFont typeface="+mj-lt"/>
              <a:buAutoNum type="romanUcPeriod"/>
              <a:defRPr/>
            </a:pPr>
            <a:r>
              <a:rPr lang="en-US" sz="3300" b="1" dirty="0" smtClean="0"/>
              <a:t>Roles &amp; Responsibilities of the Judge</a:t>
            </a:r>
          </a:p>
          <a:p>
            <a:pPr marL="571500" indent="-571500" eaLnBrk="1" hangingPunct="1">
              <a:spcBef>
                <a:spcPts val="1800"/>
              </a:spcBef>
              <a:buFont typeface="+mj-lt"/>
              <a:buAutoNum type="romanUcPeriod"/>
              <a:defRPr/>
            </a:pPr>
            <a:r>
              <a:rPr lang="en-US" sz="3300" b="1" dirty="0" smtClean="0"/>
              <a:t>Incentives, Sanctions, &amp; Therapeutic Adjustments</a:t>
            </a:r>
          </a:p>
          <a:p>
            <a:pPr marL="571500" indent="-571500" eaLnBrk="1" hangingPunct="1">
              <a:spcBef>
                <a:spcPts val="1800"/>
              </a:spcBef>
              <a:buFont typeface="+mj-lt"/>
              <a:buAutoNum type="romanUcPeriod"/>
              <a:defRPr/>
            </a:pPr>
            <a:r>
              <a:rPr lang="en-US" sz="3300" b="1" dirty="0" smtClean="0"/>
              <a:t>Substance Abuse Treatment</a:t>
            </a:r>
          </a:p>
          <a:p>
            <a:pPr lvl="1" eaLnBrk="1" hangingPunct="1">
              <a:defRPr/>
            </a:pPr>
            <a:endParaRPr lang="en-US" sz="2400" b="1" dirty="0" smtClean="0"/>
          </a:p>
        </p:txBody>
      </p:sp>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7010400" y="0"/>
            <a:ext cx="21336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Volume I</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Tree>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7010400" y="0"/>
            <a:ext cx="21336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Volume I</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7" name="Content Placeholder 18"/>
          <p:cNvSpPr txBox="1">
            <a:spLocks/>
          </p:cNvSpPr>
          <p:nvPr/>
        </p:nvSpPr>
        <p:spPr bwMode="auto">
          <a:xfrm>
            <a:off x="508810" y="1344035"/>
            <a:ext cx="8229600" cy="4114800"/>
          </a:xfrm>
          <a:prstGeom prst="rect">
            <a:avLst/>
          </a:prstGeom>
          <a:solidFill>
            <a:schemeClr val="accent2">
              <a:lumMod val="60000"/>
              <a:lumOff val="4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dirty="0"/>
              <a:t>T</a:t>
            </a:r>
            <a:r>
              <a:rPr lang="en-US" sz="3600" dirty="0" smtClean="0"/>
              <a:t>wenty </a:t>
            </a:r>
            <a:r>
              <a:rPr lang="en-US" sz="3600" dirty="0"/>
              <a:t>out of twenty-five states (80%) responding to a national survey indicated they have adopted the Standards for purposes of credentialing, funding, or training new and existing Drug Courts in their jurisdictions</a:t>
            </a:r>
            <a:r>
              <a:rPr lang="en-US" sz="3600" dirty="0" smtClean="0"/>
              <a:t>.</a:t>
            </a:r>
            <a:endParaRPr lang="en-US" sz="1600" dirty="0" smtClean="0">
              <a:solidFill>
                <a:schemeClr val="bg1"/>
              </a:solidFill>
            </a:endParaRPr>
          </a:p>
          <a:p>
            <a:pPr marL="742950" indent="-742950">
              <a:buFont typeface="+mj-lt"/>
              <a:buAutoNum type="arabicParenR"/>
            </a:pPr>
            <a:endParaRPr lang="en-US" sz="3600" dirty="0">
              <a:solidFill>
                <a:schemeClr val="bg1"/>
              </a:solidFill>
            </a:endParaRPr>
          </a:p>
        </p:txBody>
      </p:sp>
    </p:spTree>
    <p:extLst>
      <p:ext uri="{BB962C8B-B14F-4D97-AF65-F5344CB8AC3E}">
        <p14:creationId xmlns:p14="http://schemas.microsoft.com/office/powerpoint/2010/main" val="3366619421"/>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7">
                                            <p:bg/>
                                          </p:spTgt>
                                        </p:tgtEl>
                                        <p:attrNameLst>
                                          <p:attrName>style.visibility</p:attrName>
                                        </p:attrNameLst>
                                      </p:cBhvr>
                                      <p:to>
                                        <p:strVal val="visible"/>
                                      </p:to>
                                    </p:set>
                                    <p:anim calcmode="lin" valueType="num">
                                      <p:cBhvr>
                                        <p:cTn id="7" dur="500" fill="hold"/>
                                        <p:tgtEl>
                                          <p:spTgt spid="17">
                                            <p:bg/>
                                          </p:spTgt>
                                        </p:tgtEl>
                                        <p:attrNameLst>
                                          <p:attrName>ppt_w</p:attrName>
                                        </p:attrNameLst>
                                      </p:cBhvr>
                                      <p:tavLst>
                                        <p:tav tm="0">
                                          <p:val>
                                            <p:fltVal val="0"/>
                                          </p:val>
                                        </p:tav>
                                        <p:tav tm="100000">
                                          <p:val>
                                            <p:strVal val="#ppt_w"/>
                                          </p:val>
                                        </p:tav>
                                      </p:tavLst>
                                    </p:anim>
                                    <p:anim calcmode="lin" valueType="num">
                                      <p:cBhvr>
                                        <p:cTn id="8" dur="500" fill="hold"/>
                                        <p:tgtEl>
                                          <p:spTgt spid="17">
                                            <p:bg/>
                                          </p:spTgt>
                                        </p:tgtEl>
                                        <p:attrNameLst>
                                          <p:attrName>ppt_h</p:attrName>
                                        </p:attrNameLst>
                                      </p:cBhvr>
                                      <p:tavLst>
                                        <p:tav tm="0">
                                          <p:val>
                                            <p:fltVal val="0"/>
                                          </p:val>
                                        </p:tav>
                                        <p:tav tm="100000">
                                          <p:val>
                                            <p:strVal val="#ppt_h"/>
                                          </p:val>
                                        </p:tav>
                                      </p:tavLst>
                                    </p:anim>
                                    <p:animEffect transition="in" filter="fade">
                                      <p:cBhvr>
                                        <p:cTn id="9" dur="500"/>
                                        <p:tgtEl>
                                          <p:spTgt spid="17">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 calcmode="lin" valueType="num">
                                      <p:cBhvr>
                                        <p:cTn id="12"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6781800" cy="4876800"/>
          </a:xfrm>
        </p:spPr>
        <p:txBody>
          <a:bodyPr/>
          <a:lstStyle/>
          <a:p>
            <a:pPr marL="571500" indent="-571500" eaLnBrk="1" hangingPunct="1">
              <a:spcBef>
                <a:spcPts val="1800"/>
              </a:spcBef>
              <a:buFont typeface="+mj-lt"/>
              <a:buAutoNum type="romanUcPeriod" startAt="6"/>
              <a:defRPr/>
            </a:pPr>
            <a:r>
              <a:rPr lang="en-US" sz="3300" b="1" dirty="0" smtClean="0"/>
              <a:t>Complementary Treatment &amp; Social Services</a:t>
            </a:r>
          </a:p>
          <a:p>
            <a:pPr marL="571500" indent="-571500" eaLnBrk="1" hangingPunct="1">
              <a:spcBef>
                <a:spcPts val="1800"/>
              </a:spcBef>
              <a:buFont typeface="+mj-lt"/>
              <a:buAutoNum type="romanUcPeriod" startAt="6"/>
              <a:defRPr/>
            </a:pPr>
            <a:r>
              <a:rPr lang="en-US" sz="3300" b="1" dirty="0" smtClean="0"/>
              <a:t>Drug and Alcohol Testing</a:t>
            </a:r>
          </a:p>
          <a:p>
            <a:pPr marL="571500" indent="-571500" eaLnBrk="1" hangingPunct="1">
              <a:spcBef>
                <a:spcPts val="1800"/>
              </a:spcBef>
              <a:buFont typeface="+mj-lt"/>
              <a:buAutoNum type="romanUcPeriod" startAt="6"/>
              <a:defRPr/>
            </a:pPr>
            <a:r>
              <a:rPr lang="en-US" sz="3300" b="1" dirty="0" smtClean="0"/>
              <a:t>Multidisciplinary Team</a:t>
            </a:r>
          </a:p>
          <a:p>
            <a:pPr marL="571500" indent="-571500" eaLnBrk="1" hangingPunct="1">
              <a:spcBef>
                <a:spcPts val="1800"/>
              </a:spcBef>
              <a:buFont typeface="+mj-lt"/>
              <a:buAutoNum type="romanUcPeriod" startAt="6"/>
              <a:defRPr/>
            </a:pPr>
            <a:r>
              <a:rPr lang="en-US" sz="3300" b="1" dirty="0" smtClean="0"/>
              <a:t>Census and Caseloads</a:t>
            </a:r>
          </a:p>
          <a:p>
            <a:pPr marL="571500" indent="-571500" eaLnBrk="1" hangingPunct="1">
              <a:spcBef>
                <a:spcPts val="1800"/>
              </a:spcBef>
              <a:buFont typeface="+mj-lt"/>
              <a:buAutoNum type="romanUcPeriod" startAt="6"/>
              <a:defRPr/>
            </a:pPr>
            <a:r>
              <a:rPr lang="en-US" sz="3300" b="1" dirty="0" smtClean="0"/>
              <a:t>Monitoring and Evaluation</a:t>
            </a:r>
          </a:p>
          <a:p>
            <a:pPr lvl="1" eaLnBrk="1" hangingPunct="1">
              <a:defRPr/>
            </a:pPr>
            <a:endParaRPr lang="en-US" sz="2400" b="1" dirty="0" smtClean="0"/>
          </a:p>
        </p:txBody>
      </p:sp>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Volume II</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Tree>
    <p:extLst>
      <p:ext uri="{BB962C8B-B14F-4D97-AF65-F5344CB8AC3E}">
        <p14:creationId xmlns:p14="http://schemas.microsoft.com/office/powerpoint/2010/main" val="4206665206"/>
      </p:ext>
    </p:extLst>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solidFill>
                    <a:prstClr val="black"/>
                  </a:solidFill>
                  <a:latin typeface="Calibri"/>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solidFill>
                    <a:prstClr val="black"/>
                  </a:solidFill>
                  <a:latin typeface="Calibri"/>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solidFill>
                  <a:prstClr val="black"/>
                </a:solidFill>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solidFill>
                  <a:prstClr val="black"/>
                </a:solidFill>
                <a:latin typeface="Arial" pitchFamily="34" charset="0"/>
                <a:cs typeface="Arial" pitchFamily="34" charset="0"/>
              </a:endParaRPr>
            </a:p>
          </p:txBody>
        </p:sp>
      </p:gr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algn="ctr">
              <a:defRPr/>
            </a:pPr>
            <a:r>
              <a:rPr lang="en-US" sz="5500" b="1" dirty="0" smtClean="0">
                <a:solidFill>
                  <a:prstClr val="white"/>
                </a:solidFill>
                <a:effectLst>
                  <a:outerShdw blurRad="38100" dist="38100" dir="2700000" algn="tl">
                    <a:srgbClr val="000000">
                      <a:alpha val="43137"/>
                    </a:srgbClr>
                  </a:outerShdw>
                </a:effectLst>
                <a:latin typeface="Cambria" pitchFamily="18" charset="0"/>
              </a:rPr>
              <a:t>Volume II</a:t>
            </a: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pPr marL="0" indent="0">
              <a:buNone/>
            </a:pPr>
            <a:endParaRPr lang="en-US" dirty="0" smtClean="0"/>
          </a:p>
          <a:p>
            <a:pPr marL="514350" indent="-514350">
              <a:buFont typeface="+mj-lt"/>
              <a:buAutoNum type="alphaUcPeriod" startAt="7"/>
            </a:pPr>
            <a:endParaRPr lang="en-US" dirty="0"/>
          </a:p>
        </p:txBody>
      </p:sp>
      <p:sp>
        <p:nvSpPr>
          <p:cNvPr id="4" name="Title 3"/>
          <p:cNvSpPr>
            <a:spLocks noGrp="1"/>
          </p:cNvSpPr>
          <p:nvPr>
            <p:ph type="title"/>
          </p:nvPr>
        </p:nvSpPr>
        <p:spPr>
          <a:xfrm>
            <a:off x="512497" y="2004147"/>
            <a:ext cx="8229600" cy="3335482"/>
          </a:xfrm>
          <a:solidFill>
            <a:schemeClr val="bg1"/>
          </a:solidFill>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sz="8800" b="1" dirty="0" smtClean="0">
                <a:ln w="12700">
                  <a:solidFill>
                    <a:schemeClr val="accent1"/>
                  </a:solidFill>
                  <a:prstDash val="solid"/>
                </a:ln>
                <a:solidFill>
                  <a:srgbClr val="C00000"/>
                </a:solidFill>
                <a:effectLst>
                  <a:outerShdw dist="38100" dir="2640000" algn="bl" rotWithShape="0">
                    <a:schemeClr val="accent1"/>
                  </a:outerShdw>
                </a:effectLst>
              </a:rPr>
              <a:t>10 Big Things You Need to Know</a:t>
            </a:r>
            <a:endParaRPr lang="en-US" sz="8800" b="1" dirty="0">
              <a:ln/>
              <a:solidFill>
                <a:srgbClr val="C00000"/>
              </a:solidFill>
            </a:endParaRPr>
          </a:p>
        </p:txBody>
      </p:sp>
    </p:spTree>
    <p:extLst>
      <p:ext uri="{BB962C8B-B14F-4D97-AF65-F5344CB8AC3E}">
        <p14:creationId xmlns:p14="http://schemas.microsoft.com/office/powerpoint/2010/main" val="16183907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2"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3"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Complementary Treatment</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2"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a:solidFill>
            <a:schemeClr val="accent2">
              <a:lumMod val="40000"/>
              <a:lumOff val="60000"/>
            </a:schemeClr>
          </a:solidFill>
          <a:effectLst>
            <a:softEdge rad="127000"/>
          </a:effectLst>
        </p:spPr>
        <p:txBody>
          <a:bodyPr/>
          <a:lstStyle/>
          <a:p>
            <a:pPr marL="0" indent="0">
              <a:buNone/>
            </a:pPr>
            <a:endParaRPr lang="en-US" dirty="0" smtClean="0"/>
          </a:p>
          <a:p>
            <a:pPr marL="0" indent="0" algn="ctr">
              <a:buNone/>
            </a:pPr>
            <a:r>
              <a:rPr lang="en-US" b="1" dirty="0"/>
              <a:t>Participants receive complementary treatment and social services</a:t>
            </a:r>
            <a:r>
              <a:rPr lang="x-none" b="1" dirty="0"/>
              <a:t> for conditions that co-occur with substance abuse and are likely to interfere with their compliance in Drug Court, increase criminal recidivism, or diminish treatment gains.</a:t>
            </a:r>
            <a:endParaRPr lang="en-US" b="1" dirty="0"/>
          </a:p>
          <a:p>
            <a:pPr marL="514350" indent="-514350">
              <a:buFont typeface="+mj-lt"/>
              <a:buAutoNum type="alphaUcPeriod"/>
            </a:pPr>
            <a:endParaRPr lang="en-US" dirty="0"/>
          </a:p>
        </p:txBody>
      </p:sp>
    </p:spTree>
    <p:extLst>
      <p:ext uri="{BB962C8B-B14F-4D97-AF65-F5344CB8AC3E}">
        <p14:creationId xmlns:p14="http://schemas.microsoft.com/office/powerpoint/2010/main" val="4187044594"/>
      </p:ext>
    </p:extLst>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DCP_Logo1_2C"/>
          <p:cNvPicPr>
            <a:picLocks noChangeAspect="1" noChangeArrowheads="1"/>
          </p:cNvPicPr>
          <p:nvPr/>
        </p:nvPicPr>
        <p:blipFill>
          <a:blip r:embed="rId3" cstate="print"/>
          <a:srcRect/>
          <a:stretch>
            <a:fillRect/>
          </a:stretch>
        </p:blipFill>
        <p:spPr bwMode="auto">
          <a:xfrm>
            <a:off x="7239000" y="6102350"/>
            <a:ext cx="1905000" cy="755650"/>
          </a:xfrm>
          <a:prstGeom prst="rect">
            <a:avLst/>
          </a:prstGeom>
          <a:noFill/>
          <a:ln w="9525">
            <a:noFill/>
            <a:miter lim="800000"/>
            <a:headEnd/>
            <a:tailEnd/>
          </a:ln>
        </p:spPr>
      </p:pic>
      <p:grpSp>
        <p:nvGrpSpPr>
          <p:cNvPr id="2" name="Group 2"/>
          <p:cNvGrpSpPr>
            <a:grpSpLocks/>
          </p:cNvGrpSpPr>
          <p:nvPr/>
        </p:nvGrpSpPr>
        <p:grpSpPr bwMode="auto">
          <a:xfrm>
            <a:off x="6858000" y="0"/>
            <a:ext cx="2286000" cy="6858000"/>
            <a:chOff x="7329" y="0"/>
            <a:chExt cx="8398" cy="15840"/>
          </a:xfrm>
          <a:scene3d>
            <a:camera prst="orthographicFront"/>
            <a:lightRig rig="sunset" dir="t"/>
          </a:scene3d>
        </p:grpSpPr>
        <p:grpSp>
          <p:nvGrpSpPr>
            <p:cNvPr id="4" name="Group 3"/>
            <p:cNvGrpSpPr>
              <a:grpSpLocks/>
            </p:cNvGrpSpPr>
            <p:nvPr/>
          </p:nvGrpSpPr>
          <p:grpSpPr bwMode="auto">
            <a:xfrm>
              <a:off x="7344" y="0"/>
              <a:ext cx="8383" cy="15840"/>
              <a:chOff x="7560" y="0"/>
              <a:chExt cx="8047" cy="15840"/>
            </a:xfrm>
          </p:grpSpPr>
          <p:sp>
            <p:nvSpPr>
              <p:cNvPr id="10" name="Rectangle 4"/>
              <p:cNvSpPr>
                <a:spLocks noChangeArrowheads="1"/>
              </p:cNvSpPr>
              <p:nvPr/>
            </p:nvSpPr>
            <p:spPr bwMode="auto">
              <a:xfrm>
                <a:off x="7755" y="0"/>
                <a:ext cx="7852" cy="15840"/>
              </a:xfrm>
              <a:prstGeom prst="rect">
                <a:avLst/>
              </a:prstGeom>
              <a:solidFill>
                <a:srgbClr val="A80054"/>
              </a:solidFill>
              <a:ln w="9525">
                <a:noFill/>
                <a:miter lim="800000"/>
                <a:headEnd/>
                <a:tailEnd/>
              </a:ln>
              <a:sp3d/>
            </p:spPr>
            <p:txBody>
              <a:bodyPr/>
              <a:lstStyle/>
              <a:p>
                <a:pPr fontAlgn="auto">
                  <a:spcBef>
                    <a:spcPts val="0"/>
                  </a:spcBef>
                  <a:spcAft>
                    <a:spcPts val="0"/>
                  </a:spcAft>
                  <a:defRPr/>
                </a:pPr>
                <a:endParaRPr lang="en-US" dirty="0">
                  <a:latin typeface="+mn-lt"/>
                  <a:cs typeface="+mn-cs"/>
                </a:endParaRPr>
              </a:p>
            </p:txBody>
          </p:sp>
          <p:sp>
            <p:nvSpPr>
              <p:cNvPr id="11" name="Rectangle 5" descr="Light vertical"/>
              <p:cNvSpPr>
                <a:spLocks noChangeArrowheads="1"/>
              </p:cNvSpPr>
              <p:nvPr/>
            </p:nvSpPr>
            <p:spPr bwMode="auto">
              <a:xfrm>
                <a:off x="7560" y="8"/>
                <a:ext cx="195" cy="15825"/>
              </a:xfrm>
              <a:prstGeom prst="rect">
                <a:avLst/>
              </a:prstGeom>
              <a:pattFill prst="ltVert">
                <a:fgClr>
                  <a:srgbClr val="993300">
                    <a:alpha val="80000"/>
                  </a:srgbClr>
                </a:fgClr>
                <a:bgClr>
                  <a:srgbClr val="FFFFFF">
                    <a:alpha val="80000"/>
                  </a:srgbClr>
                </a:bgClr>
              </a:pattFill>
              <a:ln w="12700">
                <a:noFill/>
                <a:miter lim="800000"/>
                <a:headEnd/>
                <a:tailEnd/>
              </a:ln>
              <a:effectLst/>
              <a:sp3d/>
            </p:spPr>
            <p:txBody>
              <a:bodyPr anchor="ctr"/>
              <a:lstStyle/>
              <a:p>
                <a:pPr fontAlgn="auto">
                  <a:spcBef>
                    <a:spcPts val="0"/>
                  </a:spcBef>
                  <a:spcAft>
                    <a:spcPts val="0"/>
                  </a:spcAft>
                  <a:defRPr/>
                </a:pPr>
                <a:endParaRPr lang="en-US" dirty="0">
                  <a:latin typeface="+mn-lt"/>
                  <a:cs typeface="+mn-cs"/>
                </a:endParaRPr>
              </a:p>
            </p:txBody>
          </p:sp>
        </p:grpSp>
        <p:sp>
          <p:nvSpPr>
            <p:cNvPr id="8" name="Rectangle 6"/>
            <p:cNvSpPr>
              <a:spLocks noChangeArrowheads="1"/>
            </p:cNvSpPr>
            <p:nvPr/>
          </p:nvSpPr>
          <p:spPr bwMode="auto">
            <a:xfrm>
              <a:off x="7344" y="0"/>
              <a:ext cx="4896" cy="3958"/>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sp>
          <p:nvSpPr>
            <p:cNvPr id="9" name="Rectangle 7"/>
            <p:cNvSpPr>
              <a:spLocks noChangeArrowheads="1"/>
            </p:cNvSpPr>
            <p:nvPr/>
          </p:nvSpPr>
          <p:spPr bwMode="auto">
            <a:xfrm>
              <a:off x="7329" y="10658"/>
              <a:ext cx="4889" cy="4462"/>
            </a:xfrm>
            <a:prstGeom prst="rect">
              <a:avLst/>
            </a:prstGeom>
            <a:noFill/>
            <a:ln w="12700">
              <a:noFill/>
              <a:miter lim="800000"/>
              <a:headEnd/>
              <a:tailEnd/>
            </a:ln>
            <a:effectLst/>
            <a:sp3d/>
          </p:spPr>
          <p:txBody>
            <a:bodyPr lIns="365760" tIns="182880" rIns="182880" bIns="182880" anchor="b"/>
            <a:lstStyle/>
            <a:p>
              <a:pPr>
                <a:defRPr/>
              </a:pPr>
              <a:endParaRPr lang="en-US" dirty="0">
                <a:latin typeface="Arial" pitchFamily="34" charset="0"/>
                <a:cs typeface="Arial" pitchFamily="34" charset="0"/>
              </a:endParaRPr>
            </a:p>
          </p:txBody>
        </p:sp>
      </p:grpSp>
      <p:sp>
        <p:nvSpPr>
          <p:cNvPr id="13" name="Title 1"/>
          <p:cNvSpPr>
            <a:spLocks noGrp="1"/>
          </p:cNvSpPr>
          <p:nvPr>
            <p:ph type="title"/>
          </p:nvPr>
        </p:nvSpPr>
        <p:spPr/>
        <p:txBody>
          <a:bodyPr/>
          <a:lstStyle/>
          <a:p>
            <a:pPr eaLnBrk="1" hangingPunct="1">
              <a:defRPr/>
            </a:pPr>
            <a:r>
              <a:rPr lang="en-US" b="1" dirty="0" smtClean="0">
                <a:solidFill>
                  <a:srgbClr val="7C1E2E"/>
                </a:solidFill>
              </a:rPr>
              <a:t>Key Moments in NADCP History</a:t>
            </a:r>
          </a:p>
        </p:txBody>
      </p:sp>
      <p:sp>
        <p:nvSpPr>
          <p:cNvPr id="15" name="Title 1"/>
          <p:cNvSpPr txBox="1">
            <a:spLocks/>
          </p:cNvSpPr>
          <p:nvPr/>
        </p:nvSpPr>
        <p:spPr bwMode="auto">
          <a:xfrm>
            <a:off x="0" y="381000"/>
            <a:ext cx="9144000" cy="914400"/>
          </a:xfrm>
          <a:prstGeom prst="rect">
            <a:avLst/>
          </a:prstGeom>
          <a:solidFill>
            <a:schemeClr val="tx1"/>
          </a:solidFill>
          <a:ln w="9525">
            <a:noFill/>
            <a:miter lim="800000"/>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500" b="1" dirty="0" smtClean="0">
                <a:solidFill>
                  <a:schemeClr val="bg1"/>
                </a:solidFill>
                <a:effectLst>
                  <a:outerShdw blurRad="38100" dist="38100" dir="2700000" algn="tl">
                    <a:srgbClr val="000000">
                      <a:alpha val="43137"/>
                    </a:srgbClr>
                  </a:outerShdw>
                </a:effectLst>
                <a:latin typeface="Cambria" pitchFamily="18" charset="0"/>
                <a:ea typeface="+mj-ea"/>
                <a:cs typeface="+mj-cs"/>
              </a:rPr>
              <a:t>Complementary Treatment</a:t>
            </a:r>
            <a:endParaRPr kumimoji="0" lang="en-US" sz="5500" b="1"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Cambria" pitchFamily="18" charset="0"/>
              <a:ea typeface="+mj-ea"/>
              <a:cs typeface="+mj-cs"/>
            </a:endParaRPr>
          </a:p>
        </p:txBody>
      </p:sp>
      <p:pic>
        <p:nvPicPr>
          <p:cNvPr id="14" name="Picture 4" descr="NADCP_Logo1_2C"/>
          <p:cNvPicPr>
            <a:picLocks noChangeAspect="1" noChangeArrowheads="1"/>
          </p:cNvPicPr>
          <p:nvPr/>
        </p:nvPicPr>
        <p:blipFill>
          <a:blip r:embed="rId3" cstate="print"/>
          <a:srcRect/>
          <a:stretch>
            <a:fillRect/>
          </a:stretch>
        </p:blipFill>
        <p:spPr bwMode="auto">
          <a:xfrm>
            <a:off x="7162800" y="6019800"/>
            <a:ext cx="1905000" cy="755650"/>
          </a:xfrm>
          <a:prstGeom prst="rect">
            <a:avLst/>
          </a:prstGeom>
          <a:noFill/>
          <a:ln w="9525">
            <a:noFill/>
            <a:miter lim="800000"/>
            <a:headEnd/>
            <a:tailEnd/>
          </a:ln>
        </p:spPr>
      </p:pic>
      <p:sp>
        <p:nvSpPr>
          <p:cNvPr id="16" name="Content Placeholder 15"/>
          <p:cNvSpPr>
            <a:spLocks noGrp="1"/>
          </p:cNvSpPr>
          <p:nvPr>
            <p:ph idx="1"/>
          </p:nvPr>
        </p:nvSpPr>
        <p:spPr/>
        <p:txBody>
          <a:bodyPr/>
          <a:lstStyle/>
          <a:p>
            <a:r>
              <a:rPr lang="en-US" dirty="0" smtClean="0"/>
              <a:t>N = 21 reviewers</a:t>
            </a:r>
            <a:endParaRPr lang="en-US" dirty="0"/>
          </a:p>
        </p:txBody>
      </p:sp>
      <p:graphicFrame>
        <p:nvGraphicFramePr>
          <p:cNvPr id="1026" name="Object 6"/>
          <p:cNvGraphicFramePr>
            <a:graphicFrameLocks noChangeAspect="1"/>
          </p:cNvGraphicFramePr>
          <p:nvPr>
            <p:extLst>
              <p:ext uri="{D42A27DB-BD31-4B8C-83A1-F6EECF244321}">
                <p14:modId xmlns:p14="http://schemas.microsoft.com/office/powerpoint/2010/main" val="4172310443"/>
              </p:ext>
            </p:extLst>
          </p:nvPr>
        </p:nvGraphicFramePr>
        <p:xfrm>
          <a:off x="60326" y="2743201"/>
          <a:ext cx="6701499" cy="3657599"/>
        </p:xfrm>
        <a:graphic>
          <a:graphicData uri="http://schemas.openxmlformats.org/presentationml/2006/ole">
            <mc:AlternateContent xmlns:mc="http://schemas.openxmlformats.org/markup-compatibility/2006">
              <mc:Choice xmlns:v="urn:schemas-microsoft-com:vml" Requires="v">
                <p:oleObj spid="_x0000_s1087" name="Chart" r:id="rId4" imgW="5365980" imgH="2946640" progId="MSGraph.Chart.8">
                  <p:embed followColorScheme="full"/>
                </p:oleObj>
              </mc:Choice>
              <mc:Fallback>
                <p:oleObj name="Chart" r:id="rId4" imgW="5365980" imgH="2946640" progId="MSGraph.Chart.8">
                  <p:embed followColorScheme="full"/>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326" y="2743201"/>
                        <a:ext cx="6701499"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TextBox 16"/>
          <p:cNvSpPr txBox="1"/>
          <p:nvPr/>
        </p:nvSpPr>
        <p:spPr>
          <a:xfrm>
            <a:off x="1017557" y="2768610"/>
            <a:ext cx="633507" cy="369332"/>
          </a:xfrm>
          <a:prstGeom prst="rect">
            <a:avLst/>
          </a:prstGeom>
          <a:noFill/>
        </p:spPr>
        <p:txBody>
          <a:bodyPr wrap="none" rtlCol="0">
            <a:spAutoFit/>
          </a:bodyPr>
          <a:lstStyle/>
          <a:p>
            <a:r>
              <a:rPr lang="en-US" b="1" dirty="0" smtClean="0">
                <a:solidFill>
                  <a:schemeClr val="accent2">
                    <a:lumMod val="75000"/>
                  </a:schemeClr>
                </a:solidFill>
              </a:rPr>
              <a:t>4.57</a:t>
            </a:r>
            <a:endParaRPr lang="en-US" b="1" dirty="0">
              <a:solidFill>
                <a:schemeClr val="accent2">
                  <a:lumMod val="75000"/>
                </a:schemeClr>
              </a:solidFill>
            </a:endParaRPr>
          </a:p>
        </p:txBody>
      </p:sp>
      <p:sp>
        <p:nvSpPr>
          <p:cNvPr id="18" name="TextBox 17"/>
          <p:cNvSpPr txBox="1"/>
          <p:nvPr/>
        </p:nvSpPr>
        <p:spPr>
          <a:xfrm>
            <a:off x="2785735" y="2774882"/>
            <a:ext cx="692638" cy="369331"/>
          </a:xfrm>
          <a:prstGeom prst="rect">
            <a:avLst/>
          </a:prstGeom>
          <a:noFill/>
        </p:spPr>
        <p:txBody>
          <a:bodyPr wrap="square" rtlCol="0">
            <a:spAutoFit/>
          </a:bodyPr>
          <a:lstStyle/>
          <a:p>
            <a:r>
              <a:rPr lang="en-US" b="1" dirty="0" smtClean="0">
                <a:solidFill>
                  <a:schemeClr val="accent2">
                    <a:lumMod val="75000"/>
                  </a:schemeClr>
                </a:solidFill>
              </a:rPr>
              <a:t>4.48</a:t>
            </a:r>
            <a:endParaRPr lang="en-US" b="1" dirty="0">
              <a:solidFill>
                <a:schemeClr val="accent2">
                  <a:lumMod val="75000"/>
                </a:schemeClr>
              </a:solidFill>
            </a:endParaRPr>
          </a:p>
        </p:txBody>
      </p:sp>
      <p:sp>
        <p:nvSpPr>
          <p:cNvPr id="19" name="TextBox 18"/>
          <p:cNvSpPr txBox="1"/>
          <p:nvPr/>
        </p:nvSpPr>
        <p:spPr>
          <a:xfrm>
            <a:off x="4514938" y="2766536"/>
            <a:ext cx="633507" cy="369332"/>
          </a:xfrm>
          <a:prstGeom prst="rect">
            <a:avLst/>
          </a:prstGeom>
          <a:noFill/>
        </p:spPr>
        <p:txBody>
          <a:bodyPr wrap="none" rtlCol="0">
            <a:spAutoFit/>
          </a:bodyPr>
          <a:lstStyle/>
          <a:p>
            <a:r>
              <a:rPr lang="en-US" b="1" dirty="0" smtClean="0">
                <a:solidFill>
                  <a:schemeClr val="accent2">
                    <a:lumMod val="75000"/>
                  </a:schemeClr>
                </a:solidFill>
              </a:rPr>
              <a:t>3.81</a:t>
            </a:r>
            <a:endParaRPr lang="en-US" b="1" dirty="0">
              <a:solidFill>
                <a:schemeClr val="accent2">
                  <a:lumMod val="75000"/>
                </a:schemeClr>
              </a:solidFill>
            </a:endParaRPr>
          </a:p>
        </p:txBody>
      </p:sp>
      <p:sp>
        <p:nvSpPr>
          <p:cNvPr id="20" name="TextBox 19"/>
          <p:cNvSpPr txBox="1"/>
          <p:nvPr/>
        </p:nvSpPr>
        <p:spPr>
          <a:xfrm>
            <a:off x="0" y="5498068"/>
            <a:ext cx="530915" cy="369332"/>
          </a:xfrm>
          <a:prstGeom prst="rect">
            <a:avLst/>
          </a:prstGeom>
          <a:noFill/>
        </p:spPr>
        <p:txBody>
          <a:bodyPr wrap="none" rtlCol="0">
            <a:spAutoFit/>
          </a:bodyPr>
          <a:lstStyle/>
          <a:p>
            <a:r>
              <a:rPr lang="en-US" i="1" dirty="0" smtClean="0"/>
              <a:t>low</a:t>
            </a:r>
            <a:endParaRPr lang="en-US" i="1" dirty="0"/>
          </a:p>
        </p:txBody>
      </p:sp>
      <p:sp>
        <p:nvSpPr>
          <p:cNvPr id="21" name="TextBox 20"/>
          <p:cNvSpPr txBox="1"/>
          <p:nvPr/>
        </p:nvSpPr>
        <p:spPr>
          <a:xfrm>
            <a:off x="0" y="2590800"/>
            <a:ext cx="620683" cy="369332"/>
          </a:xfrm>
          <a:prstGeom prst="rect">
            <a:avLst/>
          </a:prstGeom>
          <a:noFill/>
        </p:spPr>
        <p:txBody>
          <a:bodyPr wrap="none" rtlCol="0">
            <a:spAutoFit/>
          </a:bodyPr>
          <a:lstStyle/>
          <a:p>
            <a:r>
              <a:rPr lang="en-US" i="1" dirty="0" smtClean="0"/>
              <a:t>high</a:t>
            </a:r>
            <a:endParaRPr lang="en-US" i="1" dirty="0"/>
          </a:p>
        </p:txBody>
      </p:sp>
    </p:spTree>
  </p:cSld>
  <p:clrMapOvr>
    <a:masterClrMapping/>
  </p:clrMapOvr>
  <p:transition spd="med">
    <p:diamon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4826</TotalTime>
  <Words>1077</Words>
  <Application>Microsoft Office PowerPoint</Application>
  <PresentationFormat>On-screen Show (4:3)</PresentationFormat>
  <Paragraphs>241</Paragraphs>
  <Slides>33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1" baseType="lpstr">
      <vt:lpstr>Arial</vt:lpstr>
      <vt:lpstr>Arial Rounded MT Bold</vt:lpstr>
      <vt:lpstr>Calibri</vt:lpstr>
      <vt:lpstr>Cambria</vt:lpstr>
      <vt:lpstr>Times New Roman</vt:lpstr>
      <vt:lpstr>Wingdings</vt:lpstr>
      <vt:lpstr>Office Theme</vt:lpstr>
      <vt:lpstr>Chart</vt:lpstr>
      <vt:lpstr>Key Moments in NADCP History</vt:lpstr>
      <vt:lpstr>Key Moments in NADCP History</vt:lpstr>
      <vt:lpstr>Key Moments in NADCP History</vt:lpstr>
      <vt:lpstr>Key Moments in NADCP History</vt:lpstr>
      <vt:lpstr>Key Moments in NADCP History</vt:lpstr>
      <vt:lpstr>Key Moments in NADCP History</vt:lpstr>
      <vt:lpstr>10 Big Things You Need to Know</vt:lpstr>
      <vt:lpstr>Key Moments in NADCP History</vt:lpstr>
      <vt:lpstr>Key Moments in NADCP History</vt:lpstr>
      <vt:lpstr>Key Moments in NADCP History</vt:lpstr>
      <vt:lpstr>Key Moments in NADCP History</vt:lpstr>
      <vt:lpstr>PowerPoint Presentation</vt:lpstr>
      <vt:lpstr>Key Moments in NADCP History</vt:lpstr>
      <vt:lpstr>Key Moments in NADCP History</vt:lpstr>
      <vt:lpstr>Key Moments in NADCP History</vt:lpstr>
      <vt:lpstr>Key Moments in NADCP History</vt:lpstr>
      <vt:lpstr>Key Moments in NADCP History</vt:lpstr>
      <vt:lpstr>PowerPoint Presentation</vt:lpstr>
      <vt:lpstr>Key Moments in NADCP History</vt:lpstr>
      <vt:lpstr>Key Moments in NADCP History</vt:lpstr>
      <vt:lpstr>Key Moments in NADCP History</vt:lpstr>
      <vt:lpstr>Key Moments in NADCP History</vt:lpstr>
      <vt:lpstr>PowerPoint Presentation</vt:lpstr>
      <vt:lpstr>Key Moments in NADCP History</vt:lpstr>
      <vt:lpstr>Key Moments in NADCP History</vt:lpstr>
      <vt:lpstr>Key Moments in NADCP History</vt:lpstr>
      <vt:lpstr>PowerPoint Presentation</vt:lpstr>
      <vt:lpstr>Key Moments in NADCP History</vt:lpstr>
      <vt:lpstr>Key Moments in NADCP History</vt:lpstr>
      <vt:lpstr>Key Moments in NADCP History</vt:lpstr>
      <vt:lpstr>Key Moments in NADCP History</vt:lpstr>
      <vt:lpstr>PowerPoint Presentation</vt:lpstr>
      <vt:lpstr>Key Moments in NADCP History</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policy department Report to the Board of Directors</dc:title>
  <dc:creator>jcolumbel</dc:creator>
  <cp:lastModifiedBy>terrence walton</cp:lastModifiedBy>
  <cp:revision>331</cp:revision>
  <cp:lastPrinted>2013-10-10T13:48:16Z</cp:lastPrinted>
  <dcterms:created xsi:type="dcterms:W3CDTF">2010-05-31T17:26:32Z</dcterms:created>
  <dcterms:modified xsi:type="dcterms:W3CDTF">2015-11-12T12:21:49Z</dcterms:modified>
</cp:coreProperties>
</file>